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128"/>
  </p:notesMasterIdLst>
  <p:handoutMasterIdLst>
    <p:handoutMasterId r:id="rId129"/>
  </p:handoutMasterIdLst>
  <p:sldIdLst>
    <p:sldId id="265" r:id="rId3"/>
    <p:sldId id="390" r:id="rId4"/>
    <p:sldId id="366" r:id="rId5"/>
    <p:sldId id="329" r:id="rId6"/>
    <p:sldId id="355" r:id="rId7"/>
    <p:sldId id="367" r:id="rId8"/>
    <p:sldId id="365" r:id="rId9"/>
    <p:sldId id="370" r:id="rId10"/>
    <p:sldId id="369" r:id="rId11"/>
    <p:sldId id="368" r:id="rId12"/>
    <p:sldId id="364" r:id="rId13"/>
    <p:sldId id="372" r:id="rId14"/>
    <p:sldId id="371" r:id="rId15"/>
    <p:sldId id="373" r:id="rId16"/>
    <p:sldId id="356" r:id="rId17"/>
    <p:sldId id="374" r:id="rId18"/>
    <p:sldId id="376" r:id="rId19"/>
    <p:sldId id="379" r:id="rId20"/>
    <p:sldId id="382" r:id="rId21"/>
    <p:sldId id="380" r:id="rId22"/>
    <p:sldId id="381" r:id="rId23"/>
    <p:sldId id="377" r:id="rId24"/>
    <p:sldId id="357" r:id="rId25"/>
    <p:sldId id="385" r:id="rId26"/>
    <p:sldId id="384" r:id="rId27"/>
    <p:sldId id="386" r:id="rId28"/>
    <p:sldId id="387" r:id="rId29"/>
    <p:sldId id="389" r:id="rId30"/>
    <p:sldId id="388" r:id="rId31"/>
    <p:sldId id="359" r:id="rId32"/>
    <p:sldId id="392" r:id="rId33"/>
    <p:sldId id="391" r:id="rId34"/>
    <p:sldId id="394" r:id="rId35"/>
    <p:sldId id="393" r:id="rId36"/>
    <p:sldId id="395" r:id="rId37"/>
    <p:sldId id="396" r:id="rId38"/>
    <p:sldId id="397" r:id="rId39"/>
    <p:sldId id="398" r:id="rId40"/>
    <p:sldId id="399" r:id="rId41"/>
    <p:sldId id="400" r:id="rId42"/>
    <p:sldId id="408" r:id="rId43"/>
    <p:sldId id="409" r:id="rId44"/>
    <p:sldId id="360" r:id="rId45"/>
    <p:sldId id="401" r:id="rId46"/>
    <p:sldId id="403" r:id="rId47"/>
    <p:sldId id="404" r:id="rId48"/>
    <p:sldId id="405" r:id="rId49"/>
    <p:sldId id="402" r:id="rId50"/>
    <p:sldId id="407" r:id="rId51"/>
    <p:sldId id="410" r:id="rId52"/>
    <p:sldId id="406" r:id="rId53"/>
    <p:sldId id="412" r:id="rId54"/>
    <p:sldId id="413" r:id="rId55"/>
    <p:sldId id="411" r:id="rId56"/>
    <p:sldId id="415" r:id="rId57"/>
    <p:sldId id="416" r:id="rId58"/>
    <p:sldId id="414" r:id="rId59"/>
    <p:sldId id="417" r:id="rId60"/>
    <p:sldId id="418" r:id="rId61"/>
    <p:sldId id="419" r:id="rId62"/>
    <p:sldId id="420" r:id="rId63"/>
    <p:sldId id="422" r:id="rId64"/>
    <p:sldId id="423" r:id="rId65"/>
    <p:sldId id="424" r:id="rId66"/>
    <p:sldId id="425" r:id="rId67"/>
    <p:sldId id="421" r:id="rId68"/>
    <p:sldId id="331" r:id="rId69"/>
    <p:sldId id="427" r:id="rId70"/>
    <p:sldId id="426" r:id="rId71"/>
    <p:sldId id="332" r:id="rId72"/>
    <p:sldId id="429" r:id="rId73"/>
    <p:sldId id="333" r:id="rId74"/>
    <p:sldId id="430" r:id="rId75"/>
    <p:sldId id="431" r:id="rId76"/>
    <p:sldId id="433" r:id="rId77"/>
    <p:sldId id="434" r:id="rId78"/>
    <p:sldId id="435" r:id="rId79"/>
    <p:sldId id="436" r:id="rId80"/>
    <p:sldId id="437" r:id="rId81"/>
    <p:sldId id="432" r:id="rId82"/>
    <p:sldId id="448" r:id="rId83"/>
    <p:sldId id="449" r:id="rId84"/>
    <p:sldId id="450" r:id="rId85"/>
    <p:sldId id="451" r:id="rId86"/>
    <p:sldId id="438" r:id="rId87"/>
    <p:sldId id="452" r:id="rId88"/>
    <p:sldId id="440" r:id="rId89"/>
    <p:sldId id="453" r:id="rId90"/>
    <p:sldId id="454" r:id="rId91"/>
    <p:sldId id="441" r:id="rId92"/>
    <p:sldId id="455" r:id="rId93"/>
    <p:sldId id="442" r:id="rId94"/>
    <p:sldId id="456" r:id="rId95"/>
    <p:sldId id="457" r:id="rId96"/>
    <p:sldId id="458" r:id="rId97"/>
    <p:sldId id="464" r:id="rId98"/>
    <p:sldId id="443" r:id="rId99"/>
    <p:sldId id="463" r:id="rId100"/>
    <p:sldId id="465" r:id="rId101"/>
    <p:sldId id="461" r:id="rId102"/>
    <p:sldId id="468" r:id="rId103"/>
    <p:sldId id="469" r:id="rId104"/>
    <p:sldId id="471" r:id="rId105"/>
    <p:sldId id="472" r:id="rId106"/>
    <p:sldId id="473" r:id="rId107"/>
    <p:sldId id="474" r:id="rId108"/>
    <p:sldId id="477" r:id="rId109"/>
    <p:sldId id="476" r:id="rId110"/>
    <p:sldId id="479" r:id="rId111"/>
    <p:sldId id="475" r:id="rId112"/>
    <p:sldId id="478" r:id="rId113"/>
    <p:sldId id="445" r:id="rId114"/>
    <p:sldId id="494" r:id="rId115"/>
    <p:sldId id="492" r:id="rId116"/>
    <p:sldId id="493" r:id="rId117"/>
    <p:sldId id="446" r:id="rId118"/>
    <p:sldId id="480" r:id="rId119"/>
    <p:sldId id="483" r:id="rId120"/>
    <p:sldId id="485" r:id="rId121"/>
    <p:sldId id="487" r:id="rId122"/>
    <p:sldId id="488" r:id="rId123"/>
    <p:sldId id="489" r:id="rId124"/>
    <p:sldId id="490" r:id="rId125"/>
    <p:sldId id="491" r:id="rId126"/>
    <p:sldId id="263" r:id="rId1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новалов Дмитрий Евгеньевич" initials="КДЕ" lastIdx="1" clrIdx="0">
    <p:extLst>
      <p:ext uri="{19B8F6BF-5375-455C-9EA6-DF929625EA0E}">
        <p15:presenceInfo xmlns:p15="http://schemas.microsoft.com/office/powerpoint/2012/main" userId="Коновалов Дмитрий Евгенье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4C449-89E0-4179-A5E2-D09C87C0FE82}" v="6" dt="2023-03-16T12:21:59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0" autoAdjust="0"/>
    <p:restoredTop sz="81535" autoAdjust="0"/>
  </p:normalViewPr>
  <p:slideViewPr>
    <p:cSldViewPr snapToGrid="0" snapToObjects="1" showGuides="1">
      <p:cViewPr>
        <p:scale>
          <a:sx n="109" d="100"/>
          <a:sy n="109" d="100"/>
        </p:scale>
        <p:origin x="57" y="183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-5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commentAuthors" Target="commentAuthors.xml"/><Relationship Id="rId135" Type="http://schemas.microsoft.com/office/2016/11/relationships/changesInfo" Target="changesInfos/changesInfo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presProps" Target="presProps.xml"/><Relationship Id="rId136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Зименко Константин Александрович" userId="2c280fb2-05a9-4804-999d-90c071f5e5e1" providerId="ADAL" clId="{9CC4C449-89E0-4179-A5E2-D09C87C0FE82}"/>
    <pc:docChg chg="modSld">
      <pc:chgData name="Зименко Константин Александрович" userId="2c280fb2-05a9-4804-999d-90c071f5e5e1" providerId="ADAL" clId="{9CC4C449-89E0-4179-A5E2-D09C87C0FE82}" dt="2023-03-16T12:25:17.085" v="5" actId="14100"/>
      <pc:docMkLst>
        <pc:docMk/>
      </pc:docMkLst>
      <pc:sldChg chg="modSp">
        <pc:chgData name="Зименко Константин Александрович" userId="2c280fb2-05a9-4804-999d-90c071f5e5e1" providerId="ADAL" clId="{9CC4C449-89E0-4179-A5E2-D09C87C0FE82}" dt="2023-03-16T12:21:59.567" v="4" actId="20577"/>
        <pc:sldMkLst>
          <pc:docMk/>
          <pc:sldMk cId="713108158" sldId="376"/>
        </pc:sldMkLst>
        <pc:spChg chg="mod">
          <ac:chgData name="Зименко Константин Александрович" userId="2c280fb2-05a9-4804-999d-90c071f5e5e1" providerId="ADAL" clId="{9CC4C449-89E0-4179-A5E2-D09C87C0FE82}" dt="2023-03-16T12:21:59.567" v="4" actId="20577"/>
          <ac:spMkLst>
            <pc:docMk/>
            <pc:sldMk cId="713108158" sldId="376"/>
            <ac:spMk id="23" creationId="{E1FF6DFB-0F8B-4E56-A6E0-ED32DFB31C85}"/>
          </ac:spMkLst>
        </pc:spChg>
      </pc:sldChg>
      <pc:sldChg chg="modSp mod">
        <pc:chgData name="Зименко Константин Александрович" userId="2c280fb2-05a9-4804-999d-90c071f5e5e1" providerId="ADAL" clId="{9CC4C449-89E0-4179-A5E2-D09C87C0FE82}" dt="2023-03-16T12:25:17.085" v="5" actId="14100"/>
        <pc:sldMkLst>
          <pc:docMk/>
          <pc:sldMk cId="634377655" sldId="406"/>
        </pc:sldMkLst>
        <pc:spChg chg="mod">
          <ac:chgData name="Зименко Константин Александрович" userId="2c280fb2-05a9-4804-999d-90c071f5e5e1" providerId="ADAL" clId="{9CC4C449-89E0-4179-A5E2-D09C87C0FE82}" dt="2023-03-16T12:25:17.085" v="5" actId="14100"/>
          <ac:spMkLst>
            <pc:docMk/>
            <pc:sldMk cId="634377655" sldId="406"/>
            <ac:spMk id="2" creationId="{E179FBEF-E3E7-4BB0-ABF7-FD5C5BAD1A44}"/>
          </ac:spMkLst>
        </pc:spChg>
        <pc:cxnChg chg="mod">
          <ac:chgData name="Зименко Константин Александрович" userId="2c280fb2-05a9-4804-999d-90c071f5e5e1" providerId="ADAL" clId="{9CC4C449-89E0-4179-A5E2-D09C87C0FE82}" dt="2023-03-16T12:25:17.085" v="5" actId="14100"/>
          <ac:cxnSpMkLst>
            <pc:docMk/>
            <pc:sldMk cId="634377655" sldId="406"/>
            <ac:cxnSpMk id="11" creationId="{EB9E82A2-D0AC-4F30-97DA-D6F3D29A9735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90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039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401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515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47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4544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80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8610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881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241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6291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74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592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223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5813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315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817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778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5228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39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4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8002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3701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5506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336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739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17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0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66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6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8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57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95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4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94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1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23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97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2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65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06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01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44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88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7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10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87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62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04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57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63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960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59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0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4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780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45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73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88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936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15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150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113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56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6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03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382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073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8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7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287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41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565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5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21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90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47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621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32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905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957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39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92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820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85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8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744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93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466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026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57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363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006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71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313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91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9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549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92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9611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075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65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997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883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987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452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4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83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928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357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538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106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01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130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41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52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8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807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5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46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4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51.png"/><Relationship Id="rId10" Type="http://schemas.openxmlformats.org/officeDocument/2006/relationships/image" Target="../media/image145.png"/><Relationship Id="rId4" Type="http://schemas.openxmlformats.org/officeDocument/2006/relationships/image" Target="../media/image147.png"/><Relationship Id="rId9" Type="http://schemas.openxmlformats.org/officeDocument/2006/relationships/image" Target="../media/image14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52.png"/><Relationship Id="rId10" Type="http://schemas.openxmlformats.org/officeDocument/2006/relationships/image" Target="../media/image145.png"/><Relationship Id="rId4" Type="http://schemas.openxmlformats.org/officeDocument/2006/relationships/image" Target="../media/image147.png"/><Relationship Id="rId9" Type="http://schemas.openxmlformats.org/officeDocument/2006/relationships/image" Target="../media/image14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45.png"/><Relationship Id="rId4" Type="http://schemas.openxmlformats.org/officeDocument/2006/relationships/image" Target="../media/image147.png"/><Relationship Id="rId9" Type="http://schemas.openxmlformats.org/officeDocument/2006/relationships/image" Target="../media/image14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11" Type="http://schemas.openxmlformats.org/officeDocument/2006/relationships/image" Target="../media/image154.png"/><Relationship Id="rId5" Type="http://schemas.openxmlformats.org/officeDocument/2006/relationships/image" Target="../media/image152.png"/><Relationship Id="rId10" Type="http://schemas.openxmlformats.org/officeDocument/2006/relationships/image" Target="../media/image145.png"/><Relationship Id="rId4" Type="http://schemas.openxmlformats.org/officeDocument/2006/relationships/image" Target="../media/image147.png"/><Relationship Id="rId9" Type="http://schemas.openxmlformats.org/officeDocument/2006/relationships/image" Target="../media/image14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11" Type="http://schemas.openxmlformats.org/officeDocument/2006/relationships/image" Target="../media/image154.png"/><Relationship Id="rId5" Type="http://schemas.openxmlformats.org/officeDocument/2006/relationships/image" Target="../media/image152.png"/><Relationship Id="rId10" Type="http://schemas.openxmlformats.org/officeDocument/2006/relationships/image" Target="../media/image145.png"/><Relationship Id="rId4" Type="http://schemas.openxmlformats.org/officeDocument/2006/relationships/image" Target="../media/image147.png"/><Relationship Id="rId9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6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6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6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11" Type="http://schemas.openxmlformats.org/officeDocument/2006/relationships/image" Target="../media/image157.png"/><Relationship Id="rId5" Type="http://schemas.openxmlformats.org/officeDocument/2006/relationships/image" Target="../media/image149.png"/><Relationship Id="rId10" Type="http://schemas.openxmlformats.org/officeDocument/2006/relationships/image" Target="../media/image159.png"/><Relationship Id="rId4" Type="http://schemas.openxmlformats.org/officeDocument/2006/relationships/image" Target="../media/image148.png"/><Relationship Id="rId9" Type="http://schemas.openxmlformats.org/officeDocument/2006/relationships/image" Target="../media/image1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6.png"/><Relationship Id="rId7" Type="http://schemas.openxmlformats.org/officeDocument/2006/relationships/image" Target="../media/image14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Relationship Id="rId11" Type="http://schemas.openxmlformats.org/officeDocument/2006/relationships/image" Target="../media/image162.png"/><Relationship Id="rId5" Type="http://schemas.openxmlformats.org/officeDocument/2006/relationships/image" Target="../media/image149.png"/><Relationship Id="rId10" Type="http://schemas.openxmlformats.org/officeDocument/2006/relationships/image" Target="../media/image161.png"/><Relationship Id="rId4" Type="http://schemas.openxmlformats.org/officeDocument/2006/relationships/image" Target="../media/image148.png"/><Relationship Id="rId9" Type="http://schemas.openxmlformats.org/officeDocument/2006/relationships/image" Target="../media/image15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image" Target="../media/image166.png"/><Relationship Id="rId5" Type="http://schemas.openxmlformats.org/officeDocument/2006/relationships/image" Target="../media/image141.png"/><Relationship Id="rId10" Type="http://schemas.openxmlformats.org/officeDocument/2006/relationships/image" Target="../media/image165.png"/><Relationship Id="rId4" Type="http://schemas.openxmlformats.org/officeDocument/2006/relationships/image" Target="../media/image149.png"/><Relationship Id="rId9" Type="http://schemas.openxmlformats.org/officeDocument/2006/relationships/image" Target="../media/image16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6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73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75.pn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4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75.png"/><Relationship Id="rId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67.png"/><Relationship Id="rId9" Type="http://schemas.openxmlformats.org/officeDocument/2006/relationships/image" Target="../media/image14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75.png"/><Relationship Id="rId5" Type="http://schemas.openxmlformats.org/officeDocument/2006/relationships/image" Target="../media/image179.png"/><Relationship Id="rId15" Type="http://schemas.openxmlformats.org/officeDocument/2006/relationships/image" Target="../media/image168.png"/><Relationship Id="rId10" Type="http://schemas.openxmlformats.org/officeDocument/2006/relationships/image" Target="../media/image174.png"/><Relationship Id="rId4" Type="http://schemas.openxmlformats.org/officeDocument/2006/relationships/image" Target="../media/image178.png"/><Relationship Id="rId9" Type="http://schemas.openxmlformats.org/officeDocument/2006/relationships/image" Target="../media/image142.png"/><Relationship Id="rId14" Type="http://schemas.openxmlformats.org/officeDocument/2006/relationships/image" Target="../media/image16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530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11" Type="http://schemas.openxmlformats.org/officeDocument/2006/relationships/image" Target="../media/image191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530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82.png"/><Relationship Id="rId10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9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530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182.png"/><Relationship Id="rId10" Type="http://schemas.openxmlformats.org/officeDocument/2006/relationships/image" Target="../media/image201.png"/><Relationship Id="rId4" Type="http://schemas.openxmlformats.org/officeDocument/2006/relationships/image" Target="../media/image181.png"/><Relationship Id="rId9" Type="http://schemas.openxmlformats.org/officeDocument/2006/relationships/image" Target="../media/image16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16.png"/><Relationship Id="rId5" Type="http://schemas.openxmlformats.org/officeDocument/2006/relationships/image" Target="../media/image23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1.png"/><Relationship Id="rId4" Type="http://schemas.openxmlformats.org/officeDocument/2006/relationships/image" Target="../media/image63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2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2.png"/><Relationship Id="rId4" Type="http://schemas.openxmlformats.org/officeDocument/2006/relationships/image" Target="../media/image81.png"/><Relationship Id="rId9" Type="http://schemas.openxmlformats.org/officeDocument/2006/relationships/image" Target="../media/image9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104.png"/><Relationship Id="rId4" Type="http://schemas.openxmlformats.org/officeDocument/2006/relationships/image" Target="../media/image2.png"/><Relationship Id="rId9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5.png"/><Relationship Id="rId5" Type="http://schemas.openxmlformats.org/officeDocument/2006/relationships/image" Target="../media/image94.png"/><Relationship Id="rId10" Type="http://schemas.openxmlformats.org/officeDocument/2006/relationships/image" Target="../media/image104.png"/><Relationship Id="rId4" Type="http://schemas.openxmlformats.org/officeDocument/2006/relationships/image" Target="../media/image2.png"/><Relationship Id="rId9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5.png"/><Relationship Id="rId5" Type="http://schemas.openxmlformats.org/officeDocument/2006/relationships/image" Target="../media/image94.png"/><Relationship Id="rId10" Type="http://schemas.openxmlformats.org/officeDocument/2006/relationships/image" Target="../media/image104.png"/><Relationship Id="rId4" Type="http://schemas.openxmlformats.org/officeDocument/2006/relationships/image" Target="../media/image2.png"/><Relationship Id="rId9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11" Type="http://schemas.openxmlformats.org/officeDocument/2006/relationships/image" Target="../media/image135.png"/><Relationship Id="rId5" Type="http://schemas.openxmlformats.org/officeDocument/2006/relationships/image" Target="../media/image7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0.png"/><Relationship Id="rId11" Type="http://schemas.openxmlformats.org/officeDocument/2006/relationships/image" Target="../media/image135.png"/><Relationship Id="rId5" Type="http://schemas.openxmlformats.org/officeDocument/2006/relationships/image" Target="../media/image7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107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0.png"/><Relationship Id="rId11" Type="http://schemas.openxmlformats.org/officeDocument/2006/relationships/image" Target="../media/image135.png"/><Relationship Id="rId5" Type="http://schemas.openxmlformats.org/officeDocument/2006/relationships/image" Target="../media/image710.png"/><Relationship Id="rId10" Type="http://schemas.openxmlformats.org/officeDocument/2006/relationships/image" Target="../media/image1210.png"/><Relationship Id="rId4" Type="http://schemas.openxmlformats.org/officeDocument/2006/relationships/image" Target="../media/image2.png"/><Relationship Id="rId9" Type="http://schemas.openxmlformats.org/officeDocument/2006/relationships/image" Target="../media/image1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08.png"/><Relationship Id="rId7" Type="http://schemas.openxmlformats.org/officeDocument/2006/relationships/image" Target="../media/image910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135.png"/><Relationship Id="rId5" Type="http://schemas.openxmlformats.org/officeDocument/2006/relationships/image" Target="../media/image710.png"/><Relationship Id="rId10" Type="http://schemas.openxmlformats.org/officeDocument/2006/relationships/image" Target="../media/image170.png"/><Relationship Id="rId9" Type="http://schemas.openxmlformats.org/officeDocument/2006/relationships/image" Target="../media/image111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5" Type="http://schemas.openxmlformats.org/officeDocument/2006/relationships/image" Target="../media/image109.png"/><Relationship Id="rId10" Type="http://schemas.openxmlformats.org/officeDocument/2006/relationships/image" Target="../media/image2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2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124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10" Type="http://schemas.openxmlformats.org/officeDocument/2006/relationships/image" Target="../media/image131.png"/><Relationship Id="rId4" Type="http://schemas.openxmlformats.org/officeDocument/2006/relationships/image" Target="../media/image118.png"/><Relationship Id="rId9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10" Type="http://schemas.openxmlformats.org/officeDocument/2006/relationships/image" Target="../media/image1300.png"/><Relationship Id="rId4" Type="http://schemas.openxmlformats.org/officeDocument/2006/relationships/image" Target="../media/image118.png"/><Relationship Id="rId9" Type="http://schemas.openxmlformats.org/officeDocument/2006/relationships/image" Target="../media/image12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132.png"/><Relationship Id="rId5" Type="http://schemas.openxmlformats.org/officeDocument/2006/relationships/image" Target="../media/image119.png"/><Relationship Id="rId10" Type="http://schemas.openxmlformats.org/officeDocument/2006/relationships/image" Target="../media/image1300.png"/><Relationship Id="rId4" Type="http://schemas.openxmlformats.org/officeDocument/2006/relationships/image" Target="../media/image118.png"/><Relationship Id="rId9" Type="http://schemas.openxmlformats.org/officeDocument/2006/relationships/image" Target="../media/image12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10" Type="http://schemas.openxmlformats.org/officeDocument/2006/relationships/image" Target="../media/image1320.png"/><Relationship Id="rId4" Type="http://schemas.openxmlformats.org/officeDocument/2006/relationships/image" Target="../media/image118.png"/><Relationship Id="rId9" Type="http://schemas.openxmlformats.org/officeDocument/2006/relationships/image" Target="../media/image12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133.png"/><Relationship Id="rId5" Type="http://schemas.openxmlformats.org/officeDocument/2006/relationships/image" Target="../media/image119.png"/><Relationship Id="rId10" Type="http://schemas.openxmlformats.org/officeDocument/2006/relationships/image" Target="../media/image1320.png"/><Relationship Id="rId4" Type="http://schemas.openxmlformats.org/officeDocument/2006/relationships/image" Target="../media/image118.png"/><Relationship Id="rId9" Type="http://schemas.openxmlformats.org/officeDocument/2006/relationships/image" Target="../media/image12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10" Type="http://schemas.openxmlformats.org/officeDocument/2006/relationships/image" Target="../media/image137.png"/><Relationship Id="rId4" Type="http://schemas.openxmlformats.org/officeDocument/2006/relationships/image" Target="../media/image118.png"/><Relationship Id="rId9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138.png"/><Relationship Id="rId5" Type="http://schemas.openxmlformats.org/officeDocument/2006/relationships/image" Target="../media/image119.png"/><Relationship Id="rId10" Type="http://schemas.openxmlformats.org/officeDocument/2006/relationships/image" Target="../media/image137.png"/><Relationship Id="rId4" Type="http://schemas.openxmlformats.org/officeDocument/2006/relationships/image" Target="../media/image118.png"/><Relationship Id="rId9" Type="http://schemas.openxmlformats.org/officeDocument/2006/relationships/image" Target="../media/image1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9668" y="2356325"/>
            <a:ext cx="8039528" cy="1060839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LMIs in control theory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09090" y="3956192"/>
            <a:ext cx="7525820" cy="75463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Zimenko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Konstantin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0D691-798B-4B22-9318-73507F701C89}"/>
              </a:ext>
            </a:extLst>
          </p:cNvPr>
          <p:cNvSpPr txBox="1"/>
          <p:nvPr/>
        </p:nvSpPr>
        <p:spPr>
          <a:xfrm>
            <a:off x="1396064" y="1460642"/>
            <a:ext cx="6346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систем управления и робототехники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Positive definite matrix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/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0A9B0A-20B0-44D8-A28A-601006FF5C17}"/>
              </a:ext>
            </a:extLst>
          </p:cNvPr>
          <p:cNvSpPr txBox="1">
            <a:spLocks/>
          </p:cNvSpPr>
          <p:nvPr/>
        </p:nvSpPr>
        <p:spPr>
          <a:xfrm>
            <a:off x="529036" y="2439073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/>
              <p:nvPr/>
            </p:nvSpPr>
            <p:spPr>
              <a:xfrm>
                <a:off x="2033557" y="2957932"/>
                <a:ext cx="4206023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57" y="2957932"/>
                <a:ext cx="4206023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E9401F-B795-45A4-A03E-B72FE1501F50}"/>
                  </a:ext>
                </a:extLst>
              </p:cNvPr>
              <p:cNvSpPr txBox="1"/>
              <p:nvPr/>
            </p:nvSpPr>
            <p:spPr>
              <a:xfrm>
                <a:off x="7336821" y="4280122"/>
                <a:ext cx="1491794" cy="55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ru-RU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E9401F-B795-45A4-A03E-B72FE15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821" y="4280122"/>
                <a:ext cx="1491794" cy="555537"/>
              </a:xfrm>
              <a:prstGeom prst="rect">
                <a:avLst/>
              </a:prstGeom>
              <a:blipFill>
                <a:blip r:embed="rId6"/>
                <a:stretch>
                  <a:fillRect l="-3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2F3CF2-36D5-428E-9496-EB4DE00B13C4}"/>
                  </a:ext>
                </a:extLst>
              </p:cNvPr>
              <p:cNvSpPr txBox="1"/>
              <p:nvPr/>
            </p:nvSpPr>
            <p:spPr>
              <a:xfrm>
                <a:off x="3809458" y="3701703"/>
                <a:ext cx="2781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2F3CF2-36D5-428E-9496-EB4DE00B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8" y="3701703"/>
                <a:ext cx="2781466" cy="276999"/>
              </a:xfrm>
              <a:prstGeom prst="rect">
                <a:avLst/>
              </a:prstGeom>
              <a:blipFill>
                <a:blip r:embed="rId7"/>
                <a:stretch>
                  <a:fillRect l="-1754" t="-4348" r="-439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Левая фигурная скобка 1">
            <a:extLst>
              <a:ext uri="{FF2B5EF4-FFF2-40B4-BE49-F238E27FC236}">
                <a16:creationId xmlns:a16="http://schemas.microsoft.com/office/drawing/2014/main" id="{D9934B4D-79B4-4FD6-BDD5-CA17FCA6570A}"/>
              </a:ext>
            </a:extLst>
          </p:cNvPr>
          <p:cNvSpPr/>
          <p:nvPr/>
        </p:nvSpPr>
        <p:spPr>
          <a:xfrm rot="5400000">
            <a:off x="4200285" y="3099715"/>
            <a:ext cx="207600" cy="989253"/>
          </a:xfrm>
          <a:prstGeom prst="leftBrace">
            <a:avLst>
              <a:gd name="adj1" fmla="val 8333"/>
              <a:gd name="adj2" fmla="val 316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A31E4188-73F6-43E7-87E5-B61EA16CA07D}"/>
              </a:ext>
            </a:extLst>
          </p:cNvPr>
          <p:cNvSpPr/>
          <p:nvPr/>
        </p:nvSpPr>
        <p:spPr>
          <a:xfrm rot="5400000">
            <a:off x="5992497" y="3099716"/>
            <a:ext cx="207600" cy="989253"/>
          </a:xfrm>
          <a:prstGeom prst="leftBrace">
            <a:avLst>
              <a:gd name="adj1" fmla="val 8333"/>
              <a:gd name="adj2" fmla="val 774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Левая фигурная скобка 16">
            <a:extLst>
              <a:ext uri="{FF2B5EF4-FFF2-40B4-BE49-F238E27FC236}">
                <a16:creationId xmlns:a16="http://schemas.microsoft.com/office/drawing/2014/main" id="{B9F97F7D-CE45-4A57-B805-4AAA4D196FA7}"/>
              </a:ext>
            </a:extLst>
          </p:cNvPr>
          <p:cNvSpPr/>
          <p:nvPr/>
        </p:nvSpPr>
        <p:spPr>
          <a:xfrm rot="16200000">
            <a:off x="5052181" y="3424525"/>
            <a:ext cx="207600" cy="1461888"/>
          </a:xfrm>
          <a:prstGeom prst="leftBrace">
            <a:avLst>
              <a:gd name="adj1" fmla="val 8333"/>
              <a:gd name="adj2" fmla="val 515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E3E9C5-0BDB-44CC-8FCB-25FA9BCBA26E}"/>
                  </a:ext>
                </a:extLst>
              </p:cNvPr>
              <p:cNvSpPr txBox="1"/>
              <p:nvPr/>
            </p:nvSpPr>
            <p:spPr>
              <a:xfrm>
                <a:off x="4250859" y="4402185"/>
                <a:ext cx="262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E3E9C5-0BDB-44CC-8FCB-25FA9BCBA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59" y="4402185"/>
                <a:ext cx="2621167" cy="276999"/>
              </a:xfrm>
              <a:prstGeom prst="rect">
                <a:avLst/>
              </a:prstGeom>
              <a:blipFill>
                <a:blip r:embed="rId8"/>
                <a:stretch>
                  <a:fillRect l="-1628" t="-4348" r="-1860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5551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89A2ED-FD03-4174-8FF7-4118CCC9CE89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89A2ED-FD03-4174-8FF7-4118CCC9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7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4932AA52-678D-8F6D-D6B6-4680F3048655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4932AA52-678D-8F6D-D6B6-4680F3048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351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/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blipFill>
                <a:blip r:embed="rId4"/>
                <a:stretch>
                  <a:fillRect t="-4348" r="-1131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5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7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9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419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/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blipFill>
                <a:blip r:embed="rId4"/>
                <a:stretch>
                  <a:fillRect t="-4348" r="-1131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/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𝑄𝐵𝐾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blipFill>
                <a:blip r:embed="rId5"/>
                <a:stretch>
                  <a:fillRect l="-1080" t="-4444" r="-772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6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8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10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35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/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blipFill>
                <a:blip r:embed="rId4"/>
                <a:stretch>
                  <a:fillRect t="-4348" r="-1131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/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blipFill>
                <a:blip r:embed="rId5"/>
                <a:stretch>
                  <a:fillRect l="-1080" t="-4444" r="-772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6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8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10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0840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/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blipFill>
                <a:blip r:embed="rId4"/>
                <a:stretch>
                  <a:fillRect t="-4348" r="-1131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/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blipFill>
                <a:blip r:embed="rId5"/>
                <a:stretch>
                  <a:fillRect l="-1080" t="-4444" r="-772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6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8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10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E7A731-C6D8-8188-989A-AD3BD11480F8}"/>
                  </a:ext>
                </a:extLst>
              </p:cNvPr>
              <p:cNvSpPr txBox="1"/>
              <p:nvPr/>
            </p:nvSpPr>
            <p:spPr>
              <a:xfrm>
                <a:off x="636030" y="3965529"/>
                <a:ext cx="7868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E7A731-C6D8-8188-989A-AD3BD1148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30" y="3965529"/>
                <a:ext cx="7868629" cy="276999"/>
              </a:xfrm>
              <a:prstGeom prst="rect">
                <a:avLst/>
              </a:prstGeom>
              <a:blipFill>
                <a:blip r:embed="rId11"/>
                <a:stretch>
                  <a:fillRect l="-542" t="-4444" r="-232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6651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/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blipFill>
                <a:blip r:embed="rId4"/>
                <a:stretch>
                  <a:fillRect t="-4348" r="-1131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/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blipFill>
                <a:blip r:embed="rId5"/>
                <a:stretch>
                  <a:fillRect l="-1080" t="-4444" r="-772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6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8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10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BB3516-F52F-8E27-2F10-0BB9208E33A8}"/>
                  </a:ext>
                </a:extLst>
              </p:cNvPr>
              <p:cNvSpPr txBox="1"/>
              <p:nvPr/>
            </p:nvSpPr>
            <p:spPr>
              <a:xfrm>
                <a:off x="636030" y="3965529"/>
                <a:ext cx="7868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8BB3516-F52F-8E27-2F10-0BB9208E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30" y="3965529"/>
                <a:ext cx="7868629" cy="276999"/>
              </a:xfrm>
              <a:prstGeom prst="rect">
                <a:avLst/>
              </a:prstGeom>
              <a:blipFill>
                <a:blip r:embed="rId11"/>
                <a:stretch>
                  <a:fillRect l="-542" t="-4444" r="-232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6482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/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𝐵𝐾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CAD9FE-AA8B-6FA5-9438-A4DBDEE2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586" y="3190421"/>
                <a:ext cx="3775521" cy="276999"/>
              </a:xfrm>
              <a:prstGeom prst="rect">
                <a:avLst/>
              </a:prstGeom>
              <a:blipFill>
                <a:blip r:embed="rId4"/>
                <a:stretch>
                  <a:fillRect t="-4348" r="-1131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/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E28857-2431-A6B7-E51B-DD9CC60AD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472" y="3577975"/>
                <a:ext cx="3947747" cy="276999"/>
              </a:xfrm>
              <a:prstGeom prst="rect">
                <a:avLst/>
              </a:prstGeom>
              <a:blipFill>
                <a:blip r:embed="rId5"/>
                <a:stretch>
                  <a:fillRect l="-1080" t="-4444" r="-772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6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8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10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E7A731-C6D8-8188-989A-AD3BD11480F8}"/>
                  </a:ext>
                </a:extLst>
              </p:cNvPr>
              <p:cNvSpPr txBox="1"/>
              <p:nvPr/>
            </p:nvSpPr>
            <p:spPr>
              <a:xfrm>
                <a:off x="636030" y="3965529"/>
                <a:ext cx="7868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E7A731-C6D8-8188-989A-AD3BD1148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30" y="3965529"/>
                <a:ext cx="7868629" cy="276999"/>
              </a:xfrm>
              <a:prstGeom prst="rect">
                <a:avLst/>
              </a:prstGeom>
              <a:blipFill>
                <a:blip r:embed="rId11"/>
                <a:stretch>
                  <a:fillRect l="-542" t="-4444" r="-232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6C9AF4-F040-C95D-5B7C-1952E15F57C2}"/>
                  </a:ext>
                </a:extLst>
              </p:cNvPr>
              <p:cNvSpPr txBox="1"/>
              <p:nvPr/>
            </p:nvSpPr>
            <p:spPr>
              <a:xfrm>
                <a:off x="2013330" y="4353083"/>
                <a:ext cx="5114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6C9AF4-F040-C95D-5B7C-1952E15F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30" y="4353083"/>
                <a:ext cx="5114028" cy="276999"/>
              </a:xfrm>
              <a:prstGeom prst="rect">
                <a:avLst/>
              </a:prstGeom>
              <a:blipFill>
                <a:blip r:embed="rId12"/>
                <a:stretch>
                  <a:fillRect l="-1073" t="-4348" r="-715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0115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4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6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8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6C9AF4-F040-C95D-5B7C-1952E15F57C2}"/>
                  </a:ext>
                </a:extLst>
              </p:cNvPr>
              <p:cNvSpPr txBox="1"/>
              <p:nvPr/>
            </p:nvSpPr>
            <p:spPr>
              <a:xfrm>
                <a:off x="2013332" y="3199976"/>
                <a:ext cx="51140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6C9AF4-F040-C95D-5B7C-1952E15F5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32" y="3199976"/>
                <a:ext cx="5114029" cy="276999"/>
              </a:xfrm>
              <a:prstGeom prst="rect">
                <a:avLst/>
              </a:prstGeom>
              <a:blipFill>
                <a:blip r:embed="rId9"/>
                <a:stretch>
                  <a:fillRect l="-1073" t="-4444" r="-715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091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4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6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8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6D0EEE-36FC-E4F6-EAED-2F5BA14421D7}"/>
                  </a:ext>
                </a:extLst>
              </p:cNvPr>
              <p:cNvSpPr txBox="1"/>
              <p:nvPr/>
            </p:nvSpPr>
            <p:spPr>
              <a:xfrm>
                <a:off x="2013332" y="3199976"/>
                <a:ext cx="51140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𝐵𝐾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6D0EEE-36FC-E4F6-EAED-2F5BA1442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32" y="3199976"/>
                <a:ext cx="5114029" cy="276999"/>
              </a:xfrm>
              <a:prstGeom prst="rect">
                <a:avLst/>
              </a:prstGeom>
              <a:blipFill>
                <a:blip r:embed="rId9"/>
                <a:stretch>
                  <a:fillRect l="-1073" t="-4444" r="-715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5685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4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6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8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ACBFBE-7D1F-43FD-BE59-39FF9FD4B3B5}"/>
                  </a:ext>
                </a:extLst>
              </p:cNvPr>
              <p:cNvSpPr txBox="1"/>
              <p:nvPr/>
            </p:nvSpPr>
            <p:spPr>
              <a:xfrm>
                <a:off x="2747160" y="3598283"/>
                <a:ext cx="893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ACBFBE-7D1F-43FD-BE59-39FF9FD4B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60" y="3598283"/>
                <a:ext cx="893963" cy="276999"/>
              </a:xfrm>
              <a:prstGeom prst="rect">
                <a:avLst/>
              </a:prstGeom>
              <a:blipFill>
                <a:blip r:embed="rId9"/>
                <a:stretch>
                  <a:fillRect l="-8219" t="-4348" r="-616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826D6B-634F-817E-1DF3-F5DB7F221504}"/>
                  </a:ext>
                </a:extLst>
              </p:cNvPr>
              <p:cNvSpPr txBox="1"/>
              <p:nvPr/>
            </p:nvSpPr>
            <p:spPr>
              <a:xfrm>
                <a:off x="4716379" y="3598283"/>
                <a:ext cx="1672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826D6B-634F-817E-1DF3-F5DB7F221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379" y="3598283"/>
                <a:ext cx="1672574" cy="276999"/>
              </a:xfrm>
              <a:prstGeom prst="rect">
                <a:avLst/>
              </a:prstGeom>
              <a:blipFill>
                <a:blip r:embed="rId10"/>
                <a:stretch>
                  <a:fillRect l="-4015" t="-4348" r="-2555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A1D1F1-18A7-1C1C-A1D2-3E36E1DBD9AB}"/>
                  </a:ext>
                </a:extLst>
              </p:cNvPr>
              <p:cNvSpPr txBox="1"/>
              <p:nvPr/>
            </p:nvSpPr>
            <p:spPr>
              <a:xfrm>
                <a:off x="2013332" y="3199976"/>
                <a:ext cx="51140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𝐵𝐾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A1D1F1-18A7-1C1C-A1D2-3E36E1DBD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32" y="3199976"/>
                <a:ext cx="5114029" cy="276999"/>
              </a:xfrm>
              <a:prstGeom prst="rect">
                <a:avLst/>
              </a:prstGeom>
              <a:blipFill>
                <a:blip r:embed="rId11"/>
                <a:stretch>
                  <a:fillRect l="-1073" t="-4444" r="-715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42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Positive definite matrix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/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0A9B0A-20B0-44D8-A28A-601006FF5C17}"/>
              </a:ext>
            </a:extLst>
          </p:cNvPr>
          <p:cNvSpPr txBox="1">
            <a:spLocks/>
          </p:cNvSpPr>
          <p:nvPr/>
        </p:nvSpPr>
        <p:spPr>
          <a:xfrm>
            <a:off x="529036" y="2439073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/>
              <p:nvPr/>
            </p:nvSpPr>
            <p:spPr>
              <a:xfrm>
                <a:off x="2033557" y="2957932"/>
                <a:ext cx="4206023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57" y="2957932"/>
                <a:ext cx="4206023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E9401F-B795-45A4-A03E-B72FE1501F50}"/>
                  </a:ext>
                </a:extLst>
              </p:cNvPr>
              <p:cNvSpPr txBox="1"/>
              <p:nvPr/>
            </p:nvSpPr>
            <p:spPr>
              <a:xfrm>
                <a:off x="7336821" y="4280122"/>
                <a:ext cx="1491794" cy="55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ru-RU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E9401F-B795-45A4-A03E-B72FE15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821" y="4280122"/>
                <a:ext cx="1491794" cy="555537"/>
              </a:xfrm>
              <a:prstGeom prst="rect">
                <a:avLst/>
              </a:prstGeom>
              <a:blipFill>
                <a:blip r:embed="rId6"/>
                <a:stretch>
                  <a:fillRect l="-3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2F3CF2-36D5-428E-9496-EB4DE00B13C4}"/>
                  </a:ext>
                </a:extLst>
              </p:cNvPr>
              <p:cNvSpPr txBox="1"/>
              <p:nvPr/>
            </p:nvSpPr>
            <p:spPr>
              <a:xfrm>
                <a:off x="3809458" y="3701703"/>
                <a:ext cx="2781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2F3CF2-36D5-428E-9496-EB4DE00B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8" y="3701703"/>
                <a:ext cx="2781466" cy="276999"/>
              </a:xfrm>
              <a:prstGeom prst="rect">
                <a:avLst/>
              </a:prstGeom>
              <a:blipFill>
                <a:blip r:embed="rId7"/>
                <a:stretch>
                  <a:fillRect l="-1754" t="-4348" r="-439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Левая фигурная скобка 1">
            <a:extLst>
              <a:ext uri="{FF2B5EF4-FFF2-40B4-BE49-F238E27FC236}">
                <a16:creationId xmlns:a16="http://schemas.microsoft.com/office/drawing/2014/main" id="{D9934B4D-79B4-4FD6-BDD5-CA17FCA6570A}"/>
              </a:ext>
            </a:extLst>
          </p:cNvPr>
          <p:cNvSpPr/>
          <p:nvPr/>
        </p:nvSpPr>
        <p:spPr>
          <a:xfrm rot="5400000">
            <a:off x="4200285" y="3099715"/>
            <a:ext cx="207600" cy="989253"/>
          </a:xfrm>
          <a:prstGeom prst="leftBrace">
            <a:avLst>
              <a:gd name="adj1" fmla="val 8333"/>
              <a:gd name="adj2" fmla="val 316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A31E4188-73F6-43E7-87E5-B61EA16CA07D}"/>
              </a:ext>
            </a:extLst>
          </p:cNvPr>
          <p:cNvSpPr/>
          <p:nvPr/>
        </p:nvSpPr>
        <p:spPr>
          <a:xfrm rot="5400000">
            <a:off x="5992497" y="3099716"/>
            <a:ext cx="207600" cy="989253"/>
          </a:xfrm>
          <a:prstGeom prst="leftBrace">
            <a:avLst>
              <a:gd name="adj1" fmla="val 8333"/>
              <a:gd name="adj2" fmla="val 774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Левая фигурная скобка 16">
            <a:extLst>
              <a:ext uri="{FF2B5EF4-FFF2-40B4-BE49-F238E27FC236}">
                <a16:creationId xmlns:a16="http://schemas.microsoft.com/office/drawing/2014/main" id="{B9F97F7D-CE45-4A57-B805-4AAA4D196FA7}"/>
              </a:ext>
            </a:extLst>
          </p:cNvPr>
          <p:cNvSpPr/>
          <p:nvPr/>
        </p:nvSpPr>
        <p:spPr>
          <a:xfrm rot="16200000">
            <a:off x="5052181" y="3424525"/>
            <a:ext cx="207600" cy="1461888"/>
          </a:xfrm>
          <a:prstGeom prst="leftBrace">
            <a:avLst>
              <a:gd name="adj1" fmla="val 8333"/>
              <a:gd name="adj2" fmla="val 515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E3E9C5-0BDB-44CC-8FCB-25FA9BCBA26E}"/>
                  </a:ext>
                </a:extLst>
              </p:cNvPr>
              <p:cNvSpPr txBox="1"/>
              <p:nvPr/>
            </p:nvSpPr>
            <p:spPr>
              <a:xfrm>
                <a:off x="4250859" y="4402185"/>
                <a:ext cx="262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E3E9C5-0BDB-44CC-8FCB-25FA9BCBA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59" y="4402185"/>
                <a:ext cx="2621167" cy="276999"/>
              </a:xfrm>
              <a:prstGeom prst="rect">
                <a:avLst/>
              </a:prstGeom>
              <a:blipFill>
                <a:blip r:embed="rId8"/>
                <a:stretch>
                  <a:fillRect l="-1628" t="-4348" r="-1860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DFF2EF2-462E-4794-99BC-303A7DC537C8}"/>
              </a:ext>
            </a:extLst>
          </p:cNvPr>
          <p:cNvSpPr/>
          <p:nvPr/>
        </p:nvSpPr>
        <p:spPr>
          <a:xfrm>
            <a:off x="2887165" y="2743200"/>
            <a:ext cx="922293" cy="92229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563645-6673-4487-BB17-81EE4A150257}"/>
              </a:ext>
            </a:extLst>
          </p:cNvPr>
          <p:cNvSpPr txBox="1"/>
          <p:nvPr/>
        </p:nvSpPr>
        <p:spPr>
          <a:xfrm>
            <a:off x="650285" y="3927750"/>
            <a:ext cx="2055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positively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cxnSp>
        <p:nvCxnSpPr>
          <p:cNvPr id="21" name="Соединитель: изогнутый 20">
            <a:extLst>
              <a:ext uri="{FF2B5EF4-FFF2-40B4-BE49-F238E27FC236}">
                <a16:creationId xmlns:a16="http://schemas.microsoft.com/office/drawing/2014/main" id="{A4175719-0A39-4995-8235-F0FEF6DA0B76}"/>
              </a:ext>
            </a:extLst>
          </p:cNvPr>
          <p:cNvCxnSpPr>
            <a:cxnSpLocks/>
            <a:stCxn id="20" idx="3"/>
            <a:endCxn id="19" idx="4"/>
          </p:cNvCxnSpPr>
          <p:nvPr/>
        </p:nvCxnSpPr>
        <p:spPr>
          <a:xfrm flipV="1">
            <a:off x="2705415" y="3665493"/>
            <a:ext cx="642897" cy="44692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239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/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367FE2BF-3575-EBBB-F37E-3E46CA7BE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2602728"/>
                <a:ext cx="2427755" cy="8056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4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6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8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ACBFBE-7D1F-43FD-BE59-39FF9FD4B3B5}"/>
                  </a:ext>
                </a:extLst>
              </p:cNvPr>
              <p:cNvSpPr txBox="1"/>
              <p:nvPr/>
            </p:nvSpPr>
            <p:spPr>
              <a:xfrm>
                <a:off x="2747160" y="3598283"/>
                <a:ext cx="893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ACBFBE-7D1F-43FD-BE59-39FF9FD4B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160" y="3598283"/>
                <a:ext cx="893963" cy="276999"/>
              </a:xfrm>
              <a:prstGeom prst="rect">
                <a:avLst/>
              </a:prstGeom>
              <a:blipFill>
                <a:blip r:embed="rId9"/>
                <a:stretch>
                  <a:fillRect l="-8219" t="-4348" r="-616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826D6B-634F-817E-1DF3-F5DB7F221504}"/>
                  </a:ext>
                </a:extLst>
              </p:cNvPr>
              <p:cNvSpPr txBox="1"/>
              <p:nvPr/>
            </p:nvSpPr>
            <p:spPr>
              <a:xfrm>
                <a:off x="4716379" y="3598283"/>
                <a:ext cx="1671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826D6B-634F-817E-1DF3-F5DB7F221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379" y="3598283"/>
                <a:ext cx="1671227" cy="276999"/>
              </a:xfrm>
              <a:prstGeom prst="rect">
                <a:avLst/>
              </a:prstGeom>
              <a:blipFill>
                <a:blip r:embed="rId10"/>
                <a:stretch>
                  <a:fillRect l="-2920" t="-4348" r="-2555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EA1E3D-54D7-FFE2-CC29-C99F1C20FF4F}"/>
                  </a:ext>
                </a:extLst>
              </p:cNvPr>
              <p:cNvSpPr txBox="1"/>
              <p:nvPr/>
            </p:nvSpPr>
            <p:spPr>
              <a:xfrm>
                <a:off x="2798290" y="4028231"/>
                <a:ext cx="3544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EA1E3D-54D7-FFE2-CC29-C99F1C20F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290" y="4028231"/>
                <a:ext cx="3544112" cy="276999"/>
              </a:xfrm>
              <a:prstGeom prst="rect">
                <a:avLst/>
              </a:prstGeom>
              <a:blipFill>
                <a:blip r:embed="rId11"/>
                <a:stretch>
                  <a:fillRect l="-1033" t="-4444" r="-120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A1D1F1-18A7-1C1C-A1D2-3E36E1DBD9AB}"/>
                  </a:ext>
                </a:extLst>
              </p:cNvPr>
              <p:cNvSpPr txBox="1"/>
              <p:nvPr/>
            </p:nvSpPr>
            <p:spPr>
              <a:xfrm>
                <a:off x="2013332" y="3199976"/>
                <a:ext cx="51140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𝐵𝐾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4A1D1F1-18A7-1C1C-A1D2-3E36E1DBD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32" y="3199976"/>
                <a:ext cx="5114029" cy="276999"/>
              </a:xfrm>
              <a:prstGeom prst="rect">
                <a:avLst/>
              </a:prstGeom>
              <a:blipFill>
                <a:blip r:embed="rId12"/>
                <a:stretch>
                  <a:fillRect l="-1073" t="-4444" r="-715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996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9011-A659-46DF-65BC-D9792BBD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E6527B-8693-449A-8673-AE592EBB9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97ACBC-3871-3FCB-E65C-EFE748CB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43CB5E-A588-EA20-35BF-40E3ACA3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C0FDF1-2D22-C7A1-FF66-7F32F5424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7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EA1E3D-54D7-FFE2-CC29-C99F1C20FF4F}"/>
                  </a:ext>
                </a:extLst>
              </p:cNvPr>
              <p:cNvSpPr txBox="1"/>
              <p:nvPr/>
            </p:nvSpPr>
            <p:spPr>
              <a:xfrm>
                <a:off x="2798290" y="3215539"/>
                <a:ext cx="3544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EA1E3D-54D7-FFE2-CC29-C99F1C20F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290" y="3215539"/>
                <a:ext cx="3544112" cy="276999"/>
              </a:xfrm>
              <a:prstGeom prst="rect">
                <a:avLst/>
              </a:prstGeom>
              <a:blipFill>
                <a:blip r:embed="rId8"/>
                <a:stretch>
                  <a:fillRect l="-1033" t="-4348" r="-1205" b="-13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2957E8-E192-C0F6-F810-A4E2BDCB10BD}"/>
                  </a:ext>
                </a:extLst>
              </p:cNvPr>
              <p:cNvSpPr txBox="1"/>
              <p:nvPr/>
            </p:nvSpPr>
            <p:spPr>
              <a:xfrm>
                <a:off x="588936" y="3886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71463" algn="l"/>
                  </a:tabLst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III.</a:t>
                </a:r>
                <a:r>
                  <a:rPr lang="ru-RU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	Solve LMI and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ru-RU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2957E8-E192-C0F6-F810-A4E2BDCB1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6" y="3886627"/>
                <a:ext cx="4572000" cy="369332"/>
              </a:xfrm>
              <a:prstGeom prst="rect">
                <a:avLst/>
              </a:prstGeom>
              <a:blipFill>
                <a:blip r:embed="rId9"/>
                <a:stretch>
                  <a:fillRect l="-1200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92BEBA-73E8-9A6C-9C03-AC3B320C4D57}"/>
                  </a:ext>
                </a:extLst>
              </p:cNvPr>
              <p:cNvSpPr txBox="1"/>
              <p:nvPr/>
            </p:nvSpPr>
            <p:spPr>
              <a:xfrm>
                <a:off x="2798290" y="3551083"/>
                <a:ext cx="627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92BEBA-73E8-9A6C-9C03-AC3B320C4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290" y="3551083"/>
                <a:ext cx="627608" cy="276999"/>
              </a:xfrm>
              <a:prstGeom prst="rect">
                <a:avLst/>
              </a:prstGeom>
              <a:blipFill>
                <a:blip r:embed="rId10"/>
                <a:stretch>
                  <a:fillRect l="-7767" r="-873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20318B-BD45-7513-7E03-CB86C8BD5167}"/>
                  </a:ext>
                </a:extLst>
              </p:cNvPr>
              <p:cNvSpPr txBox="1"/>
              <p:nvPr/>
            </p:nvSpPr>
            <p:spPr>
              <a:xfrm>
                <a:off x="4047478" y="4314504"/>
                <a:ext cx="1045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20318B-BD45-7513-7E03-CB86C8BD5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478" y="4314504"/>
                <a:ext cx="1045735" cy="276999"/>
              </a:xfrm>
              <a:prstGeom prst="rect">
                <a:avLst/>
              </a:prstGeom>
              <a:blipFill>
                <a:blip r:embed="rId11"/>
                <a:stretch>
                  <a:fillRect l="-5233" t="-4444" r="-17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9255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a regulator with a limitation on the control signal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258AC0-8A3B-4601-9D78-D517E04DF724}"/>
                  </a:ext>
                </a:extLst>
              </p:cNvPr>
              <p:cNvSpPr txBox="1"/>
              <p:nvPr/>
            </p:nvSpPr>
            <p:spPr>
              <a:xfrm>
                <a:off x="3906415" y="2138195"/>
                <a:ext cx="1158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258AC0-8A3B-4601-9D78-D517E04DF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138195"/>
                <a:ext cx="1158779" cy="276999"/>
              </a:xfrm>
              <a:prstGeom prst="rect">
                <a:avLst/>
              </a:prstGeom>
              <a:blipFill>
                <a:blip r:embed="rId3"/>
                <a:stretch>
                  <a:fillRect r="-3684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C7365-411F-FA14-D7EC-84EA8B103D45}"/>
                  </a:ext>
                </a:extLst>
              </p:cNvPr>
              <p:cNvSpPr txBox="1"/>
              <p:nvPr/>
            </p:nvSpPr>
            <p:spPr>
              <a:xfrm>
                <a:off x="3906415" y="1092795"/>
                <a:ext cx="103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C7365-411F-FA14-D7EC-84EA8B10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092795"/>
                <a:ext cx="1033040" cy="276999"/>
              </a:xfrm>
              <a:prstGeom prst="rect">
                <a:avLst/>
              </a:prstGeom>
              <a:blipFill>
                <a:blip r:embed="rId4"/>
                <a:stretch>
                  <a:fillRect l="-2959" r="-177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72DB830-62F3-F1BC-4C7D-0761DC52C5FE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3AEFD-5985-6092-8F45-FB72E6CE1B5C}"/>
              </a:ext>
            </a:extLst>
          </p:cNvPr>
          <p:cNvSpPr txBox="1"/>
          <p:nvPr/>
        </p:nvSpPr>
        <p:spPr>
          <a:xfrm>
            <a:off x="588936" y="1413751"/>
            <a:ext cx="653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and a limitation on the control signal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2C121-BB5B-F42E-96A0-EE9C9539F45F}"/>
                  </a:ext>
                </a:extLst>
              </p:cNvPr>
              <p:cNvSpPr txBox="1"/>
              <p:nvPr/>
            </p:nvSpPr>
            <p:spPr>
              <a:xfrm>
                <a:off x="3906415" y="811669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2C121-BB5B-F42E-96A0-EE9C9539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811669"/>
                <a:ext cx="1327864" cy="276999"/>
              </a:xfrm>
              <a:prstGeom prst="rect">
                <a:avLst/>
              </a:prstGeom>
              <a:blipFill>
                <a:blip r:embed="rId5"/>
                <a:stretch>
                  <a:fillRect l="-2294" t="-2174" r="-3211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96F92-9B54-45DA-46CA-A206CFBA8A35}"/>
                  </a:ext>
                </a:extLst>
              </p:cNvPr>
              <p:cNvSpPr txBox="1"/>
              <p:nvPr/>
            </p:nvSpPr>
            <p:spPr>
              <a:xfrm>
                <a:off x="6388953" y="765502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96F92-9B54-45DA-46CA-A206CFBA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765502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0A0F74-A603-B4B7-AD92-A9EF32CD53F0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0A0F74-A603-B4B7-AD92-A9EF32CD5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7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D2EE57-CB68-7E5B-3261-2150B0D71B9A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D2EE57-CB68-7E5B-3261-2150B0D71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: скругленные углы 40">
                <a:extLst>
                  <a:ext uri="{FF2B5EF4-FFF2-40B4-BE49-F238E27FC236}">
                    <a16:creationId xmlns:a16="http://schemas.microsoft.com/office/drawing/2014/main" id="{EF4DE2F6-C19E-5CE3-C340-69D2055D9293}"/>
                  </a:ext>
                </a:extLst>
              </p:cNvPr>
              <p:cNvSpPr/>
              <p:nvPr/>
            </p:nvSpPr>
            <p:spPr>
              <a:xfrm>
                <a:off x="529035" y="3289238"/>
                <a:ext cx="3983064" cy="1057022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W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hat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should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we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do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if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there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is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a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restriction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on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the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control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nor/>
                      </m:rPr>
                      <a:rPr lang="ru-RU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j-ea"/>
                        <a:cs typeface="+mj-cs"/>
                      </a:rPr>
                      <m:t>signal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+mj-cs"/>
                  </a:rPr>
                  <a:t> ?</a:t>
                </a:r>
              </a:p>
            </p:txBody>
          </p:sp>
        </mc:Choice>
        <mc:Fallback xmlns="">
          <p:sp>
            <p:nvSpPr>
              <p:cNvPr id="41" name="Прямоугольник: скругленные углы 40">
                <a:extLst>
                  <a:ext uri="{FF2B5EF4-FFF2-40B4-BE49-F238E27FC236}">
                    <a16:creationId xmlns:a16="http://schemas.microsoft.com/office/drawing/2014/main" id="{EF4DE2F6-C19E-5CE3-C340-69D2055D9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5" y="3289238"/>
                <a:ext cx="3983064" cy="105702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4CC1FE29-9CFD-C8E6-F65C-63F61136A88E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512099" y="2459034"/>
            <a:ext cx="493193" cy="1358715"/>
          </a:xfrm>
          <a:prstGeom prst="curvedConnector3">
            <a:avLst>
              <a:gd name="adj1" fmla="val 1463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2355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a regulator with a limitation on the control signal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CC9563-D31D-4D60-BD15-AF0B5D0A7A87}"/>
                  </a:ext>
                </a:extLst>
              </p:cNvPr>
              <p:cNvSpPr txBox="1"/>
              <p:nvPr/>
            </p:nvSpPr>
            <p:spPr>
              <a:xfrm>
                <a:off x="2448570" y="3029468"/>
                <a:ext cx="3815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CC9563-D31D-4D60-BD15-AF0B5D0A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570" y="3029468"/>
                <a:ext cx="3815275" cy="276999"/>
              </a:xfrm>
              <a:prstGeom prst="rect">
                <a:avLst/>
              </a:prstGeom>
              <a:blipFill>
                <a:blip r:embed="rId3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258AC0-8A3B-4601-9D78-D517E04DF724}"/>
                  </a:ext>
                </a:extLst>
              </p:cNvPr>
              <p:cNvSpPr txBox="1"/>
              <p:nvPr/>
            </p:nvSpPr>
            <p:spPr>
              <a:xfrm>
                <a:off x="3906415" y="2138195"/>
                <a:ext cx="1158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258AC0-8A3B-4601-9D78-D517E04DF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138195"/>
                <a:ext cx="1158779" cy="276999"/>
              </a:xfrm>
              <a:prstGeom prst="rect">
                <a:avLst/>
              </a:prstGeom>
              <a:blipFill>
                <a:blip r:embed="rId4"/>
                <a:stretch>
                  <a:fillRect r="-3684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C7365-411F-FA14-D7EC-84EA8B103D45}"/>
                  </a:ext>
                </a:extLst>
              </p:cNvPr>
              <p:cNvSpPr txBox="1"/>
              <p:nvPr/>
            </p:nvSpPr>
            <p:spPr>
              <a:xfrm>
                <a:off x="3906415" y="1092795"/>
                <a:ext cx="103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C7365-411F-FA14-D7EC-84EA8B10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092795"/>
                <a:ext cx="1033040" cy="276999"/>
              </a:xfrm>
              <a:prstGeom prst="rect">
                <a:avLst/>
              </a:prstGeom>
              <a:blipFill>
                <a:blip r:embed="rId5"/>
                <a:stretch>
                  <a:fillRect l="-2959" r="-177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72DB830-62F3-F1BC-4C7D-0761DC52C5FE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3AEFD-5985-6092-8F45-FB72E6CE1B5C}"/>
              </a:ext>
            </a:extLst>
          </p:cNvPr>
          <p:cNvSpPr txBox="1"/>
          <p:nvPr/>
        </p:nvSpPr>
        <p:spPr>
          <a:xfrm>
            <a:off x="588936" y="1413751"/>
            <a:ext cx="653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and a limitation on the control signal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2C121-BB5B-F42E-96A0-EE9C9539F45F}"/>
                  </a:ext>
                </a:extLst>
              </p:cNvPr>
              <p:cNvSpPr txBox="1"/>
              <p:nvPr/>
            </p:nvSpPr>
            <p:spPr>
              <a:xfrm>
                <a:off x="3906415" y="811669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2C121-BB5B-F42E-96A0-EE9C9539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811669"/>
                <a:ext cx="1327864" cy="276999"/>
              </a:xfrm>
              <a:prstGeom prst="rect">
                <a:avLst/>
              </a:prstGeom>
              <a:blipFill>
                <a:blip r:embed="rId6"/>
                <a:stretch>
                  <a:fillRect l="-2294" t="-2174" r="-3211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96F92-9B54-45DA-46CA-A206CFBA8A35}"/>
                  </a:ext>
                </a:extLst>
              </p:cNvPr>
              <p:cNvSpPr txBox="1"/>
              <p:nvPr/>
            </p:nvSpPr>
            <p:spPr>
              <a:xfrm>
                <a:off x="6388953" y="765502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96F92-9B54-45DA-46CA-A206CFBA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765502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0A0F74-A603-B4B7-AD92-A9EF32CD53F0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0A0F74-A603-B4B7-AD92-A9EF32CD5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8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D2EE57-CB68-7E5B-3261-2150B0D71B9A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D2EE57-CB68-7E5B-3261-2150B0D71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DD595-F938-9F9D-8EA9-7346225AAD7A}"/>
                  </a:ext>
                </a:extLst>
              </p:cNvPr>
              <p:cNvSpPr txBox="1"/>
              <p:nvPr/>
            </p:nvSpPr>
            <p:spPr>
              <a:xfrm>
                <a:off x="2536310" y="3382143"/>
                <a:ext cx="1368452" cy="558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DD595-F938-9F9D-8EA9-7346225AA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10" y="3382143"/>
                <a:ext cx="1368452" cy="558871"/>
              </a:xfrm>
              <a:prstGeom prst="rect">
                <a:avLst/>
              </a:prstGeom>
              <a:blipFill>
                <a:blip r:embed="rId10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4AF96-F714-D5E5-A959-CBE9C207813E}"/>
                  </a:ext>
                </a:extLst>
              </p:cNvPr>
              <p:cNvSpPr txBox="1"/>
              <p:nvPr/>
            </p:nvSpPr>
            <p:spPr>
              <a:xfrm>
                <a:off x="4811979" y="3400160"/>
                <a:ext cx="1369029" cy="540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4AF96-F714-D5E5-A959-CBE9C2078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79" y="3400160"/>
                <a:ext cx="1369029" cy="5408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8F86BC4-8BED-CD0F-E7DE-9D822AB05F58}"/>
              </a:ext>
            </a:extLst>
          </p:cNvPr>
          <p:cNvSpPr txBox="1"/>
          <p:nvPr/>
        </p:nvSpPr>
        <p:spPr>
          <a:xfrm>
            <a:off x="588935" y="2563790"/>
            <a:ext cx="4920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Inequalities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for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the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synthesis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of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the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regulator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7462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a regulator with a limitation on the control signal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CC9563-D31D-4D60-BD15-AF0B5D0A7A87}"/>
                  </a:ext>
                </a:extLst>
              </p:cNvPr>
              <p:cNvSpPr txBox="1"/>
              <p:nvPr/>
            </p:nvSpPr>
            <p:spPr>
              <a:xfrm>
                <a:off x="2448570" y="3029468"/>
                <a:ext cx="3815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CC9563-D31D-4D60-BD15-AF0B5D0A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570" y="3029468"/>
                <a:ext cx="3815275" cy="276999"/>
              </a:xfrm>
              <a:prstGeom prst="rect">
                <a:avLst/>
              </a:prstGeom>
              <a:blipFill>
                <a:blip r:embed="rId3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258AC0-8A3B-4601-9D78-D517E04DF724}"/>
                  </a:ext>
                </a:extLst>
              </p:cNvPr>
              <p:cNvSpPr txBox="1"/>
              <p:nvPr/>
            </p:nvSpPr>
            <p:spPr>
              <a:xfrm>
                <a:off x="3906415" y="2138195"/>
                <a:ext cx="1158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258AC0-8A3B-4601-9D78-D517E04DF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138195"/>
                <a:ext cx="1158779" cy="276999"/>
              </a:xfrm>
              <a:prstGeom prst="rect">
                <a:avLst/>
              </a:prstGeom>
              <a:blipFill>
                <a:blip r:embed="rId4"/>
                <a:stretch>
                  <a:fillRect r="-3684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C7365-411F-FA14-D7EC-84EA8B103D45}"/>
                  </a:ext>
                </a:extLst>
              </p:cNvPr>
              <p:cNvSpPr txBox="1"/>
              <p:nvPr/>
            </p:nvSpPr>
            <p:spPr>
              <a:xfrm>
                <a:off x="3906415" y="1092795"/>
                <a:ext cx="103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C7365-411F-FA14-D7EC-84EA8B10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092795"/>
                <a:ext cx="1033040" cy="276999"/>
              </a:xfrm>
              <a:prstGeom prst="rect">
                <a:avLst/>
              </a:prstGeom>
              <a:blipFill>
                <a:blip r:embed="rId5"/>
                <a:stretch>
                  <a:fillRect l="-2959" r="-177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72DB830-62F3-F1BC-4C7D-0761DC52C5FE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3AEFD-5985-6092-8F45-FB72E6CE1B5C}"/>
              </a:ext>
            </a:extLst>
          </p:cNvPr>
          <p:cNvSpPr txBox="1"/>
          <p:nvPr/>
        </p:nvSpPr>
        <p:spPr>
          <a:xfrm>
            <a:off x="588936" y="1413751"/>
            <a:ext cx="653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and a limitation on the control signal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2C121-BB5B-F42E-96A0-EE9C9539F45F}"/>
                  </a:ext>
                </a:extLst>
              </p:cNvPr>
              <p:cNvSpPr txBox="1"/>
              <p:nvPr/>
            </p:nvSpPr>
            <p:spPr>
              <a:xfrm>
                <a:off x="3906415" y="811669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2C121-BB5B-F42E-96A0-EE9C9539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811669"/>
                <a:ext cx="1327864" cy="276999"/>
              </a:xfrm>
              <a:prstGeom prst="rect">
                <a:avLst/>
              </a:prstGeom>
              <a:blipFill>
                <a:blip r:embed="rId6"/>
                <a:stretch>
                  <a:fillRect l="-2294" t="-2174" r="-3211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96F92-9B54-45DA-46CA-A206CFBA8A35}"/>
                  </a:ext>
                </a:extLst>
              </p:cNvPr>
              <p:cNvSpPr txBox="1"/>
              <p:nvPr/>
            </p:nvSpPr>
            <p:spPr>
              <a:xfrm>
                <a:off x="6388953" y="765502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96F92-9B54-45DA-46CA-A206CFBA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765502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0A0F74-A603-B4B7-AD92-A9EF32CD53F0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0A0F74-A603-B4B7-AD92-A9EF32CD5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8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D2EE57-CB68-7E5B-3261-2150B0D71B9A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D2EE57-CB68-7E5B-3261-2150B0D71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DD595-F938-9F9D-8EA9-7346225AAD7A}"/>
                  </a:ext>
                </a:extLst>
              </p:cNvPr>
              <p:cNvSpPr txBox="1"/>
              <p:nvPr/>
            </p:nvSpPr>
            <p:spPr>
              <a:xfrm>
                <a:off x="2536310" y="3382143"/>
                <a:ext cx="1368452" cy="558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DD595-F938-9F9D-8EA9-7346225AA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10" y="3382143"/>
                <a:ext cx="1368452" cy="558871"/>
              </a:xfrm>
              <a:prstGeom prst="rect">
                <a:avLst/>
              </a:prstGeom>
              <a:blipFill>
                <a:blip r:embed="rId10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4AF96-F714-D5E5-A959-CBE9C207813E}"/>
                  </a:ext>
                </a:extLst>
              </p:cNvPr>
              <p:cNvSpPr txBox="1"/>
              <p:nvPr/>
            </p:nvSpPr>
            <p:spPr>
              <a:xfrm>
                <a:off x="4811979" y="3400160"/>
                <a:ext cx="1369029" cy="540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4AF96-F714-D5E5-A959-CBE9C2078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79" y="3400160"/>
                <a:ext cx="1369029" cy="5408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8F86BC4-8BED-CD0F-E7DE-9D822AB05F58}"/>
              </a:ext>
            </a:extLst>
          </p:cNvPr>
          <p:cNvSpPr txBox="1"/>
          <p:nvPr/>
        </p:nvSpPr>
        <p:spPr>
          <a:xfrm>
            <a:off x="588935" y="2563790"/>
            <a:ext cx="4920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Inequalities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for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the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synthesis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of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the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regulator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8FB13A-7AB8-3B94-16DD-E11516ECA662}"/>
                  </a:ext>
                </a:extLst>
              </p:cNvPr>
              <p:cNvSpPr txBox="1"/>
              <p:nvPr/>
            </p:nvSpPr>
            <p:spPr>
              <a:xfrm>
                <a:off x="588936" y="401669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71463" algn="l"/>
                  </a:tabLst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II.</a:t>
                </a:r>
                <a:r>
                  <a:rPr lang="ru-RU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	Solve LMI and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ru-RU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8FB13A-7AB8-3B94-16DD-E11516ECA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6" y="4016690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l="-1200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85D19-36A9-B330-2F56-C925FAEA14B6}"/>
                  </a:ext>
                </a:extLst>
              </p:cNvPr>
              <p:cNvSpPr txBox="1"/>
              <p:nvPr/>
            </p:nvSpPr>
            <p:spPr>
              <a:xfrm>
                <a:off x="4047478" y="4444567"/>
                <a:ext cx="1045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85D19-36A9-B330-2F56-C925FAEA1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478" y="4444567"/>
                <a:ext cx="1045735" cy="276999"/>
              </a:xfrm>
              <a:prstGeom prst="rect">
                <a:avLst/>
              </a:prstGeom>
              <a:blipFill>
                <a:blip r:embed="rId13"/>
                <a:stretch>
                  <a:fillRect l="-5233" t="-4348" r="-174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0204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a regulator with a limitation on the control signal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CC9563-D31D-4D60-BD15-AF0B5D0A7A87}"/>
                  </a:ext>
                </a:extLst>
              </p:cNvPr>
              <p:cNvSpPr txBox="1"/>
              <p:nvPr/>
            </p:nvSpPr>
            <p:spPr>
              <a:xfrm>
                <a:off x="2448570" y="3029468"/>
                <a:ext cx="3815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CC9563-D31D-4D60-BD15-AF0B5D0A7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570" y="3029468"/>
                <a:ext cx="3815275" cy="276999"/>
              </a:xfrm>
              <a:prstGeom prst="rect">
                <a:avLst/>
              </a:prstGeom>
              <a:blipFill>
                <a:blip r:embed="rId3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258AC0-8A3B-4601-9D78-D517E04DF724}"/>
                  </a:ext>
                </a:extLst>
              </p:cNvPr>
              <p:cNvSpPr txBox="1"/>
              <p:nvPr/>
            </p:nvSpPr>
            <p:spPr>
              <a:xfrm>
                <a:off x="6732508" y="4377998"/>
                <a:ext cx="1158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258AC0-8A3B-4601-9D78-D517E04DF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508" y="4377998"/>
                <a:ext cx="1158779" cy="276999"/>
              </a:xfrm>
              <a:prstGeom prst="rect">
                <a:avLst/>
              </a:prstGeom>
              <a:blipFill>
                <a:blip r:embed="rId4"/>
                <a:stretch>
                  <a:fillRect r="-3665" b="-2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C7365-411F-FA14-D7EC-84EA8B103D45}"/>
                  </a:ext>
                </a:extLst>
              </p:cNvPr>
              <p:cNvSpPr txBox="1"/>
              <p:nvPr/>
            </p:nvSpPr>
            <p:spPr>
              <a:xfrm>
                <a:off x="6775420" y="4721566"/>
                <a:ext cx="1300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for</a:t>
                </a:r>
                <a:r>
                  <a:rPr lang="ru-RU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7C7365-411F-FA14-D7EC-84EA8B10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420" y="4721566"/>
                <a:ext cx="1300677" cy="276999"/>
              </a:xfrm>
              <a:prstGeom prst="rect">
                <a:avLst/>
              </a:prstGeom>
              <a:blipFill>
                <a:blip r:embed="rId5"/>
                <a:stretch>
                  <a:fillRect l="-10748" t="-31111" r="-2804" b="-4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72DB830-62F3-F1BC-4C7D-0761DC52C5FE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3AEFD-5985-6092-8F45-FB72E6CE1B5C}"/>
              </a:ext>
            </a:extLst>
          </p:cNvPr>
          <p:cNvSpPr txBox="1"/>
          <p:nvPr/>
        </p:nvSpPr>
        <p:spPr>
          <a:xfrm>
            <a:off x="588936" y="1413751"/>
            <a:ext cx="653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and a limitation on the control signal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2C121-BB5B-F42E-96A0-EE9C9539F45F}"/>
                  </a:ext>
                </a:extLst>
              </p:cNvPr>
              <p:cNvSpPr txBox="1"/>
              <p:nvPr/>
            </p:nvSpPr>
            <p:spPr>
              <a:xfrm>
                <a:off x="3906415" y="811669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92C121-BB5B-F42E-96A0-EE9C9539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811669"/>
                <a:ext cx="1327864" cy="276999"/>
              </a:xfrm>
              <a:prstGeom prst="rect">
                <a:avLst/>
              </a:prstGeom>
              <a:blipFill>
                <a:blip r:embed="rId6"/>
                <a:stretch>
                  <a:fillRect l="-2294" t="-2174" r="-3211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96F92-9B54-45DA-46CA-A206CFBA8A35}"/>
                  </a:ext>
                </a:extLst>
              </p:cNvPr>
              <p:cNvSpPr txBox="1"/>
              <p:nvPr/>
            </p:nvSpPr>
            <p:spPr>
              <a:xfrm>
                <a:off x="6388953" y="765502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96F92-9B54-45DA-46CA-A206CFBA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765502"/>
                <a:ext cx="2073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0A0F74-A603-B4B7-AD92-A9EF32CD53F0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0A0F74-A603-B4B7-AD92-A9EF32CD5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8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D2EE57-CB68-7E5B-3261-2150B0D71B9A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D2EE57-CB68-7E5B-3261-2150B0D71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DD595-F938-9F9D-8EA9-7346225AAD7A}"/>
                  </a:ext>
                </a:extLst>
              </p:cNvPr>
              <p:cNvSpPr txBox="1"/>
              <p:nvPr/>
            </p:nvSpPr>
            <p:spPr>
              <a:xfrm>
                <a:off x="2536310" y="3382143"/>
                <a:ext cx="1368452" cy="558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2DD595-F938-9F9D-8EA9-7346225AA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10" y="3382143"/>
                <a:ext cx="1368452" cy="558871"/>
              </a:xfrm>
              <a:prstGeom prst="rect">
                <a:avLst/>
              </a:prstGeom>
              <a:blipFill>
                <a:blip r:embed="rId10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4AF96-F714-D5E5-A959-CBE9C207813E}"/>
                  </a:ext>
                </a:extLst>
              </p:cNvPr>
              <p:cNvSpPr txBox="1"/>
              <p:nvPr/>
            </p:nvSpPr>
            <p:spPr>
              <a:xfrm>
                <a:off x="4811979" y="3400160"/>
                <a:ext cx="1369029" cy="540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4AF96-F714-D5E5-A959-CBE9C2078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79" y="3400160"/>
                <a:ext cx="1369029" cy="5408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8F86BC4-8BED-CD0F-E7DE-9D822AB05F58}"/>
              </a:ext>
            </a:extLst>
          </p:cNvPr>
          <p:cNvSpPr txBox="1"/>
          <p:nvPr/>
        </p:nvSpPr>
        <p:spPr>
          <a:xfrm>
            <a:off x="588935" y="2563790"/>
            <a:ext cx="4920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Inequalities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for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the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synthesis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of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the </a:t>
            </a:r>
            <a:r>
              <a:rPr lang="ru-RU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regulator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8FB13A-7AB8-3B94-16DD-E11516ECA662}"/>
                  </a:ext>
                </a:extLst>
              </p:cNvPr>
              <p:cNvSpPr txBox="1"/>
              <p:nvPr/>
            </p:nvSpPr>
            <p:spPr>
              <a:xfrm>
                <a:off x="588936" y="401669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71463" algn="l"/>
                  </a:tabLst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II.</a:t>
                </a:r>
                <a:r>
                  <a:rPr lang="ru-RU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	Solve LMI and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ru-RU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8FB13A-7AB8-3B94-16DD-E11516ECA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6" y="4016690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l="-1200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85D19-36A9-B330-2F56-C925FAEA14B6}"/>
                  </a:ext>
                </a:extLst>
              </p:cNvPr>
              <p:cNvSpPr txBox="1"/>
              <p:nvPr/>
            </p:nvSpPr>
            <p:spPr>
              <a:xfrm>
                <a:off x="4047478" y="4444567"/>
                <a:ext cx="1045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C85D19-36A9-B330-2F56-C925FAEA1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478" y="4444567"/>
                <a:ext cx="1045735" cy="276999"/>
              </a:xfrm>
              <a:prstGeom prst="rect">
                <a:avLst/>
              </a:prstGeom>
              <a:blipFill>
                <a:blip r:embed="rId13"/>
                <a:stretch>
                  <a:fillRect l="-5233" t="-4348" r="-174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565CF2D-B98D-7E18-98BF-27D2353B5BB1}"/>
              </a:ext>
            </a:extLst>
          </p:cNvPr>
          <p:cNvCxnSpPr/>
          <p:nvPr/>
        </p:nvCxnSpPr>
        <p:spPr>
          <a:xfrm>
            <a:off x="5436768" y="4583066"/>
            <a:ext cx="9521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D91D66-7868-78C5-311C-7DF88CEEDFC4}"/>
                  </a:ext>
                </a:extLst>
              </p:cNvPr>
              <p:cNvSpPr txBox="1"/>
              <p:nvPr/>
            </p:nvSpPr>
            <p:spPr>
              <a:xfrm>
                <a:off x="3906415" y="2138195"/>
                <a:ext cx="1158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D91D66-7868-78C5-311C-7DF88CEE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138195"/>
                <a:ext cx="1158779" cy="276999"/>
              </a:xfrm>
              <a:prstGeom prst="rect">
                <a:avLst/>
              </a:prstGeom>
              <a:blipFill>
                <a:blip r:embed="rId14"/>
                <a:stretch>
                  <a:fillRect r="-3684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8D2BFF-669A-371D-19AD-BE7245FFFE1E}"/>
                  </a:ext>
                </a:extLst>
              </p:cNvPr>
              <p:cNvSpPr txBox="1"/>
              <p:nvPr/>
            </p:nvSpPr>
            <p:spPr>
              <a:xfrm>
                <a:off x="3906415" y="1092795"/>
                <a:ext cx="1033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8D2BFF-669A-371D-19AD-BE7245FFF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092795"/>
                <a:ext cx="1033040" cy="276999"/>
              </a:xfrm>
              <a:prstGeom prst="rect">
                <a:avLst/>
              </a:prstGeom>
              <a:blipFill>
                <a:blip r:embed="rId15"/>
                <a:stretch>
                  <a:fillRect l="-2959" r="-177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9886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Камера CCTV">
            <a:extLst>
              <a:ext uri="{FF2B5EF4-FFF2-40B4-BE49-F238E27FC236}">
                <a16:creationId xmlns:a16="http://schemas.microsoft.com/office/drawing/2014/main" id="{62230C92-330E-1650-1039-3BBAC1CA8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7CDB05-B849-4A87-8295-DA0397F1474E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15261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Synthesis of observers</a:t>
            </a:r>
            <a:endParaRPr lang="ru-RU" sz="32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0137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observers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6814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/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/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blipFill>
                <a:blip r:embed="rId5"/>
                <a:stretch>
                  <a:fillRect l="-1698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3B3B8-AA3C-72EF-2CF4-559F2028CBEC}"/>
                  </a:ext>
                </a:extLst>
              </p:cNvPr>
              <p:cNvSpPr txBox="1"/>
              <p:nvPr/>
            </p:nvSpPr>
            <p:spPr>
              <a:xfrm>
                <a:off x="588936" y="2104783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Which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should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we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3B3B8-AA3C-72EF-2CF4-559F2028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6" y="2104783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l="-1200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7530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observers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6814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/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/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blipFill>
                <a:blip r:embed="rId5"/>
                <a:stretch>
                  <a:fillRect l="-1698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F58D6B0-AF62-2048-E376-3C2E0E8EE5DE}"/>
              </a:ext>
            </a:extLst>
          </p:cNvPr>
          <p:cNvSpPr txBox="1"/>
          <p:nvPr/>
        </p:nvSpPr>
        <p:spPr>
          <a:xfrm>
            <a:off x="588935" y="2104783"/>
            <a:ext cx="6099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Consider the dynamics of the observation error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67221A-7CE8-65C6-882F-F3EDFE36C9E5}"/>
                  </a:ext>
                </a:extLst>
              </p:cNvPr>
              <p:cNvSpPr txBox="1"/>
              <p:nvPr/>
            </p:nvSpPr>
            <p:spPr>
              <a:xfrm>
                <a:off x="4065498" y="2523081"/>
                <a:ext cx="1009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67221A-7CE8-65C6-882F-F3EDFE36C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498" y="2523081"/>
                <a:ext cx="1009700" cy="276999"/>
              </a:xfrm>
              <a:prstGeom prst="rect">
                <a:avLst/>
              </a:prstGeom>
              <a:blipFill>
                <a:blip r:embed="rId6"/>
                <a:stretch>
                  <a:fillRect l="-3012" t="-26667" r="-337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9487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observers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6814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/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/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blipFill>
                <a:blip r:embed="rId5"/>
                <a:stretch>
                  <a:fillRect l="-1698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F58D6B0-AF62-2048-E376-3C2E0E8EE5DE}"/>
              </a:ext>
            </a:extLst>
          </p:cNvPr>
          <p:cNvSpPr txBox="1"/>
          <p:nvPr/>
        </p:nvSpPr>
        <p:spPr>
          <a:xfrm>
            <a:off x="588935" y="2104783"/>
            <a:ext cx="6099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Consider the dynamics of the observation error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67221A-7CE8-65C6-882F-F3EDFE36C9E5}"/>
                  </a:ext>
                </a:extLst>
              </p:cNvPr>
              <p:cNvSpPr txBox="1"/>
              <p:nvPr/>
            </p:nvSpPr>
            <p:spPr>
              <a:xfrm>
                <a:off x="4067150" y="2523081"/>
                <a:ext cx="10096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67221A-7CE8-65C6-882F-F3EDFE36C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150" y="2523081"/>
                <a:ext cx="1009699" cy="276999"/>
              </a:xfrm>
              <a:prstGeom prst="rect">
                <a:avLst/>
              </a:prstGeom>
              <a:blipFill>
                <a:blip r:embed="rId6"/>
                <a:stretch>
                  <a:fillRect l="-3012" t="-26667" r="-343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10AA2C-432A-B946-1067-565AE9501726}"/>
                  </a:ext>
                </a:extLst>
              </p:cNvPr>
              <p:cNvSpPr txBox="1"/>
              <p:nvPr/>
            </p:nvSpPr>
            <p:spPr>
              <a:xfrm>
                <a:off x="4065498" y="2847114"/>
                <a:ext cx="1009699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10AA2C-432A-B946-1067-565AE9501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498" y="2847114"/>
                <a:ext cx="1009699" cy="294376"/>
              </a:xfrm>
              <a:prstGeom prst="rect">
                <a:avLst/>
              </a:prstGeom>
              <a:blipFill>
                <a:blip r:embed="rId7"/>
                <a:stretch>
                  <a:fillRect l="-3012" t="-16667" r="-337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41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latin typeface="Times New Roman" panose="02020603050405020304" pitchFamily="18" charset="0"/>
                  </a:rPr>
                  <a:t>A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bout the symmetric matrix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  <a:blipFill>
                <a:blip r:embed="rId4"/>
                <a:stretch>
                  <a:fillRect t="-8571" b="-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2F3C57EA-6D9C-4C3E-B8DB-E7358B7BC521}"/>
                  </a:ext>
                </a:extLst>
              </p:cNvPr>
              <p:cNvSpPr/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Прямоугольник: скругленные углы 8">
                <a:extLst>
                  <a:ext uri="{FF2B5EF4-FFF2-40B4-BE49-F238E27FC236}">
                    <a16:creationId xmlns:a16="http://schemas.microsoft.com/office/drawing/2014/main" id="{2F3C57EA-6D9C-4C3E-B8DB-E7358B7BC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922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observers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6814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/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/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blipFill>
                <a:blip r:embed="rId5"/>
                <a:stretch>
                  <a:fillRect l="-1698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F58D6B0-AF62-2048-E376-3C2E0E8EE5DE}"/>
              </a:ext>
            </a:extLst>
          </p:cNvPr>
          <p:cNvSpPr txBox="1"/>
          <p:nvPr/>
        </p:nvSpPr>
        <p:spPr>
          <a:xfrm>
            <a:off x="588935" y="2104783"/>
            <a:ext cx="6099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Consider the dynamics of the observation error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10AA2C-432A-B946-1067-565AE9501726}"/>
                  </a:ext>
                </a:extLst>
              </p:cNvPr>
              <p:cNvSpPr txBox="1"/>
              <p:nvPr/>
            </p:nvSpPr>
            <p:spPr>
              <a:xfrm>
                <a:off x="2582721" y="2847114"/>
                <a:ext cx="397525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10AA2C-432A-B946-1067-565AE9501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721" y="2847114"/>
                <a:ext cx="3975254" cy="312650"/>
              </a:xfrm>
              <a:prstGeom prst="rect">
                <a:avLst/>
              </a:prstGeom>
              <a:blipFill>
                <a:blip r:embed="rId6"/>
                <a:stretch>
                  <a:fillRect l="-460" t="-13725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4146A8-4A3F-8615-DAD0-00AFE4D19DA3}"/>
                  </a:ext>
                </a:extLst>
              </p:cNvPr>
              <p:cNvSpPr txBox="1"/>
              <p:nvPr/>
            </p:nvSpPr>
            <p:spPr>
              <a:xfrm>
                <a:off x="4067150" y="2523081"/>
                <a:ext cx="10096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4146A8-4A3F-8615-DAD0-00AFE4D19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150" y="2523081"/>
                <a:ext cx="1009699" cy="276999"/>
              </a:xfrm>
              <a:prstGeom prst="rect">
                <a:avLst/>
              </a:prstGeom>
              <a:blipFill>
                <a:blip r:embed="rId7"/>
                <a:stretch>
                  <a:fillRect l="-3012" t="-26667" r="-343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2135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observers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6814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/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/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blipFill>
                <a:blip r:embed="rId5"/>
                <a:stretch>
                  <a:fillRect l="-1698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F58D6B0-AF62-2048-E376-3C2E0E8EE5DE}"/>
              </a:ext>
            </a:extLst>
          </p:cNvPr>
          <p:cNvSpPr txBox="1"/>
          <p:nvPr/>
        </p:nvSpPr>
        <p:spPr>
          <a:xfrm>
            <a:off x="588935" y="2104783"/>
            <a:ext cx="6099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Consider the dynamics of the observation error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8D5120-2F06-A4A5-67E0-C01BE5B8B120}"/>
                  </a:ext>
                </a:extLst>
              </p:cNvPr>
              <p:cNvSpPr txBox="1"/>
              <p:nvPr/>
            </p:nvSpPr>
            <p:spPr>
              <a:xfrm>
                <a:off x="2713268" y="3206798"/>
                <a:ext cx="3714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8D5120-2F06-A4A5-67E0-C01BE5B8B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268" y="3206798"/>
                <a:ext cx="3714158" cy="276999"/>
              </a:xfrm>
              <a:prstGeom prst="rect">
                <a:avLst/>
              </a:prstGeom>
              <a:blipFill>
                <a:blip r:embed="rId6"/>
                <a:stretch>
                  <a:fillRect t="-24444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3B959F-9AF1-629B-EA15-E9A82AF4481A}"/>
                  </a:ext>
                </a:extLst>
              </p:cNvPr>
              <p:cNvSpPr txBox="1"/>
              <p:nvPr/>
            </p:nvSpPr>
            <p:spPr>
              <a:xfrm>
                <a:off x="3209557" y="3530831"/>
                <a:ext cx="27215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acc>
                            <m:accPr>
                              <m:chr m:val="̂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3B959F-9AF1-629B-EA15-E9A82AF44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557" y="3530831"/>
                <a:ext cx="2721579" cy="276999"/>
              </a:xfrm>
              <a:prstGeom prst="rect">
                <a:avLst/>
              </a:prstGeom>
              <a:blipFill>
                <a:blip r:embed="rId7"/>
                <a:stretch>
                  <a:fillRect l="-897" t="-23913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0F97D7-BAA1-78FD-D4FA-CECC9D859448}"/>
                  </a:ext>
                </a:extLst>
              </p:cNvPr>
              <p:cNvSpPr txBox="1"/>
              <p:nvPr/>
            </p:nvSpPr>
            <p:spPr>
              <a:xfrm>
                <a:off x="3254602" y="3856634"/>
                <a:ext cx="2631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0F97D7-BAA1-78FD-D4FA-CECC9D859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602" y="3856634"/>
                <a:ext cx="2631490" cy="276999"/>
              </a:xfrm>
              <a:prstGeom prst="rect">
                <a:avLst/>
              </a:prstGeom>
              <a:blipFill>
                <a:blip r:embed="rId8"/>
                <a:stretch>
                  <a:fillRect l="-694" t="-26667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F11D19-10B4-8863-4A80-CAC4775BB9D9}"/>
                  </a:ext>
                </a:extLst>
              </p:cNvPr>
              <p:cNvSpPr txBox="1"/>
              <p:nvPr/>
            </p:nvSpPr>
            <p:spPr>
              <a:xfrm>
                <a:off x="4067150" y="2523081"/>
                <a:ext cx="10096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F11D19-10B4-8863-4A80-CAC4775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150" y="2523081"/>
                <a:ext cx="1009699" cy="276999"/>
              </a:xfrm>
              <a:prstGeom prst="rect">
                <a:avLst/>
              </a:prstGeom>
              <a:blipFill>
                <a:blip r:embed="rId9"/>
                <a:stretch>
                  <a:fillRect l="-3012" t="-26667" r="-343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CA3C2F-D4B7-3B3A-6748-4A6CF80F8B4A}"/>
                  </a:ext>
                </a:extLst>
              </p:cNvPr>
              <p:cNvSpPr txBox="1"/>
              <p:nvPr/>
            </p:nvSpPr>
            <p:spPr>
              <a:xfrm>
                <a:off x="2582721" y="2847114"/>
                <a:ext cx="397525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̂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CA3C2F-D4B7-3B3A-6748-4A6CF80F8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721" y="2847114"/>
                <a:ext cx="3975254" cy="312650"/>
              </a:xfrm>
              <a:prstGeom prst="rect">
                <a:avLst/>
              </a:prstGeom>
              <a:blipFill>
                <a:blip r:embed="rId10"/>
                <a:stretch>
                  <a:fillRect l="-460" t="-13725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F71F5-08CE-87CD-ED82-3691C98A350B}"/>
                  </a:ext>
                </a:extLst>
              </p:cNvPr>
              <p:cNvSpPr txBox="1"/>
              <p:nvPr/>
            </p:nvSpPr>
            <p:spPr>
              <a:xfrm>
                <a:off x="3873456" y="4182437"/>
                <a:ext cx="1393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𝐿𝐶𝑒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F71F5-08CE-87CD-ED82-3691C98A3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6" y="4182437"/>
                <a:ext cx="1393779" cy="276999"/>
              </a:xfrm>
              <a:prstGeom prst="rect">
                <a:avLst/>
              </a:prstGeom>
              <a:blipFill>
                <a:blip r:embed="rId11"/>
                <a:stretch>
                  <a:fillRect l="-2183" t="-2174" r="-1747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924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observers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6814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/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/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blipFill>
                <a:blip r:embed="rId5"/>
                <a:stretch>
                  <a:fillRect l="-1698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F58D6B0-AF62-2048-E376-3C2E0E8EE5DE}"/>
              </a:ext>
            </a:extLst>
          </p:cNvPr>
          <p:cNvSpPr txBox="1"/>
          <p:nvPr/>
        </p:nvSpPr>
        <p:spPr>
          <a:xfrm>
            <a:off x="588935" y="2104783"/>
            <a:ext cx="6099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Consider the dynamics of the observation error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F71F5-08CE-87CD-ED82-3691C98A350B}"/>
                  </a:ext>
                </a:extLst>
              </p:cNvPr>
              <p:cNvSpPr txBox="1"/>
              <p:nvPr/>
            </p:nvSpPr>
            <p:spPr>
              <a:xfrm>
                <a:off x="3873458" y="2523329"/>
                <a:ext cx="1393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𝐿𝐶𝑒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F71F5-08CE-87CD-ED82-3691C98A3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8" y="2523329"/>
                <a:ext cx="1393779" cy="276999"/>
              </a:xfrm>
              <a:prstGeom prst="rect">
                <a:avLst/>
              </a:prstGeom>
              <a:blipFill>
                <a:blip r:embed="rId6"/>
                <a:stretch>
                  <a:fillRect l="-2183" t="-4444" r="-1747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9702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observers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6814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/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/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blipFill>
                <a:blip r:embed="rId5"/>
                <a:stretch>
                  <a:fillRect l="-1698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F58D6B0-AF62-2048-E376-3C2E0E8EE5DE}"/>
              </a:ext>
            </a:extLst>
          </p:cNvPr>
          <p:cNvSpPr txBox="1"/>
          <p:nvPr/>
        </p:nvSpPr>
        <p:spPr>
          <a:xfrm>
            <a:off x="588935" y="2104783"/>
            <a:ext cx="6099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Consider the dynamics of the observation error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F71F5-08CE-87CD-ED82-3691C98A350B}"/>
                  </a:ext>
                </a:extLst>
              </p:cNvPr>
              <p:cNvSpPr txBox="1"/>
              <p:nvPr/>
            </p:nvSpPr>
            <p:spPr>
              <a:xfrm>
                <a:off x="3873458" y="2523329"/>
                <a:ext cx="1393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𝐿𝐶𝑒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F71F5-08CE-87CD-ED82-3691C98A3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8" y="2523329"/>
                <a:ext cx="1393779" cy="276999"/>
              </a:xfrm>
              <a:prstGeom prst="rect">
                <a:avLst/>
              </a:prstGeom>
              <a:blipFill>
                <a:blip r:embed="rId6"/>
                <a:stretch>
                  <a:fillRect l="-2183" t="-4444" r="-1747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03AFD63-CED2-22B6-F978-F1CDF405BE33}"/>
              </a:ext>
            </a:extLst>
          </p:cNvPr>
          <p:cNvSpPr txBox="1"/>
          <p:nvPr/>
        </p:nvSpPr>
        <p:spPr>
          <a:xfrm>
            <a:off x="588936" y="2851567"/>
            <a:ext cx="690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Let's make up the Lyapunov inequality for the dynamics of the error.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4C1F56B2-218B-7815-E49E-E12B420DC14B}"/>
                  </a:ext>
                </a:extLst>
              </p:cNvPr>
              <p:cNvSpPr/>
              <p:nvPr/>
            </p:nvSpPr>
            <p:spPr>
              <a:xfrm>
                <a:off x="6665419" y="3220899"/>
                <a:ext cx="2427755" cy="805640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4C1F56B2-218B-7815-E49E-E12B420DC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9" y="3220899"/>
                <a:ext cx="2427755" cy="80564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19D39D-AD8D-915B-C68E-4D05B08691C8}"/>
                  </a:ext>
                </a:extLst>
              </p:cNvPr>
              <p:cNvSpPr txBox="1"/>
              <p:nvPr/>
            </p:nvSpPr>
            <p:spPr>
              <a:xfrm>
                <a:off x="2726831" y="3272138"/>
                <a:ext cx="3676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19D39D-AD8D-915B-C68E-4D05B0869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831" y="3272138"/>
                <a:ext cx="3676006" cy="276999"/>
              </a:xfrm>
              <a:prstGeom prst="rect">
                <a:avLst/>
              </a:prstGeom>
              <a:blipFill>
                <a:blip r:embed="rId8"/>
                <a:stretch>
                  <a:fillRect t="-4444" r="-49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F77FA4-5026-44AB-E0F7-B1B1E5FBDD41}"/>
                  </a:ext>
                </a:extLst>
              </p:cNvPr>
              <p:cNvSpPr txBox="1"/>
              <p:nvPr/>
            </p:nvSpPr>
            <p:spPr>
              <a:xfrm>
                <a:off x="2637415" y="3605235"/>
                <a:ext cx="38270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F77FA4-5026-44AB-E0F7-B1B1E5FBD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15" y="3605235"/>
                <a:ext cx="3827073" cy="276999"/>
              </a:xfrm>
              <a:prstGeom prst="rect">
                <a:avLst/>
              </a:prstGeom>
              <a:blipFill>
                <a:blip r:embed="rId9"/>
                <a:stretch>
                  <a:fillRect l="-1754" t="-4348" r="-478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E1C40-166F-FCAC-9138-F0DA6C4F8A4F}"/>
                  </a:ext>
                </a:extLst>
              </p:cNvPr>
              <p:cNvSpPr txBox="1"/>
              <p:nvPr/>
            </p:nvSpPr>
            <p:spPr>
              <a:xfrm>
                <a:off x="2699066" y="4265214"/>
                <a:ext cx="3703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E1C40-166F-FCAC-9138-F0DA6C4F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066" y="4265214"/>
                <a:ext cx="3703771" cy="276999"/>
              </a:xfrm>
              <a:prstGeom prst="rect">
                <a:avLst/>
              </a:prstGeom>
              <a:blipFill>
                <a:blip r:embed="rId10"/>
                <a:stretch>
                  <a:fillRect t="-4444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3AD9E7-AAE0-3D51-CA70-C5A9843F2DDC}"/>
                  </a:ext>
                </a:extLst>
              </p:cNvPr>
              <p:cNvSpPr txBox="1"/>
              <p:nvPr/>
            </p:nvSpPr>
            <p:spPr>
              <a:xfrm>
                <a:off x="4172322" y="3933473"/>
                <a:ext cx="783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3AD9E7-AAE0-3D51-CA70-C5A9843F2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322" y="3933473"/>
                <a:ext cx="783035" cy="276999"/>
              </a:xfrm>
              <a:prstGeom prst="rect">
                <a:avLst/>
              </a:prstGeom>
              <a:blipFill>
                <a:blip r:embed="rId11"/>
                <a:stretch>
                  <a:fillRect l="-9302" r="-6202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1158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</a:rPr>
              <a:t>Synthesis of observers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70" y="935570"/>
                <a:ext cx="1604043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6814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/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̂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CB1315-F099-4664-B4ED-F3F7A926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79" y="854897"/>
                <a:ext cx="257157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/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B7BC8C-8517-A262-863A-1BB658EA7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76" y="1732795"/>
                <a:ext cx="3949799" cy="276999"/>
              </a:xfrm>
              <a:prstGeom prst="rect">
                <a:avLst/>
              </a:prstGeom>
              <a:blipFill>
                <a:blip r:embed="rId5"/>
                <a:stretch>
                  <a:fillRect l="-1698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F58D6B0-AF62-2048-E376-3C2E0E8EE5DE}"/>
              </a:ext>
            </a:extLst>
          </p:cNvPr>
          <p:cNvSpPr txBox="1"/>
          <p:nvPr/>
        </p:nvSpPr>
        <p:spPr>
          <a:xfrm>
            <a:off x="588935" y="2104783"/>
            <a:ext cx="6099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Consider the dynamics of the observation error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F71F5-08CE-87CD-ED82-3691C98A350B}"/>
                  </a:ext>
                </a:extLst>
              </p:cNvPr>
              <p:cNvSpPr txBox="1"/>
              <p:nvPr/>
            </p:nvSpPr>
            <p:spPr>
              <a:xfrm>
                <a:off x="3873458" y="2523329"/>
                <a:ext cx="1393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𝐿𝐶𝑒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F71F5-08CE-87CD-ED82-3691C98A3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58" y="2523329"/>
                <a:ext cx="1393779" cy="276999"/>
              </a:xfrm>
              <a:prstGeom prst="rect">
                <a:avLst/>
              </a:prstGeom>
              <a:blipFill>
                <a:blip r:embed="rId6"/>
                <a:stretch>
                  <a:fillRect l="-2183" t="-4444" r="-1747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03AFD63-CED2-22B6-F978-F1CDF405BE33}"/>
              </a:ext>
            </a:extLst>
          </p:cNvPr>
          <p:cNvSpPr txBox="1"/>
          <p:nvPr/>
        </p:nvSpPr>
        <p:spPr>
          <a:xfrm>
            <a:off x="588936" y="2851567"/>
            <a:ext cx="6900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Let's make up the Lyapunov inequality for the dynamics of the error.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E1C40-166F-FCAC-9138-F0DA6C4F8A4F}"/>
                  </a:ext>
                </a:extLst>
              </p:cNvPr>
              <p:cNvSpPr txBox="1"/>
              <p:nvPr/>
            </p:nvSpPr>
            <p:spPr>
              <a:xfrm>
                <a:off x="2699066" y="3272138"/>
                <a:ext cx="37037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E1C40-166F-FCAC-9138-F0DA6C4F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066" y="3272138"/>
                <a:ext cx="3703771" cy="276999"/>
              </a:xfrm>
              <a:prstGeom prst="rect">
                <a:avLst/>
              </a:prstGeom>
              <a:blipFill>
                <a:blip r:embed="rId7"/>
                <a:stretch>
                  <a:fillRect t="-4444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612C1D-1E1E-0323-D7BE-DC31A3FC2261}"/>
                  </a:ext>
                </a:extLst>
              </p:cNvPr>
              <p:cNvSpPr txBox="1"/>
              <p:nvPr/>
            </p:nvSpPr>
            <p:spPr>
              <a:xfrm>
                <a:off x="588936" y="3886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71463" algn="l"/>
                  </a:tabLst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III.</a:t>
                </a:r>
                <a:r>
                  <a:rPr lang="ru-RU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	Solve LMI and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ru-RU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612C1D-1E1E-0323-D7BE-DC31A3FC2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6" y="3886627"/>
                <a:ext cx="4572000" cy="369332"/>
              </a:xfrm>
              <a:prstGeom prst="rect">
                <a:avLst/>
              </a:prstGeom>
              <a:blipFill>
                <a:blip r:embed="rId8"/>
                <a:stretch>
                  <a:fillRect l="-1200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81434D-22C8-3893-CBA2-F58700FBCAAB}"/>
                  </a:ext>
                </a:extLst>
              </p:cNvPr>
              <p:cNvSpPr txBox="1"/>
              <p:nvPr/>
            </p:nvSpPr>
            <p:spPr>
              <a:xfrm>
                <a:off x="2798290" y="3551083"/>
                <a:ext cx="627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81434D-22C8-3893-CBA2-F58700FB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290" y="3551083"/>
                <a:ext cx="627608" cy="276999"/>
              </a:xfrm>
              <a:prstGeom prst="rect">
                <a:avLst/>
              </a:prstGeom>
              <a:blipFill>
                <a:blip r:embed="rId9"/>
                <a:stretch>
                  <a:fillRect l="-7767" r="-8738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59F97C-EC1B-9258-70DA-0BFE8CB6270F}"/>
                  </a:ext>
                </a:extLst>
              </p:cNvPr>
              <p:cNvSpPr txBox="1"/>
              <p:nvPr/>
            </p:nvSpPr>
            <p:spPr>
              <a:xfrm>
                <a:off x="4047478" y="4314504"/>
                <a:ext cx="1018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59F97C-EC1B-9258-70DA-0BFE8CB6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478" y="4314504"/>
                <a:ext cx="1018933" cy="276999"/>
              </a:xfrm>
              <a:prstGeom prst="rect">
                <a:avLst/>
              </a:prstGeom>
              <a:blipFill>
                <a:blip r:embed="rId10"/>
                <a:stretch>
                  <a:fillRect l="-5389" t="-4444" r="-4790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5746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037"/>
            <a:ext cx="8229600" cy="62048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latin typeface="Times New Roman" panose="02020603050405020304" pitchFamily="18" charset="0"/>
                  </a:rPr>
                  <a:t>A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bout the symmetric matrix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  <a:blipFill>
                <a:blip r:embed="rId4"/>
                <a:stretch>
                  <a:fillRect t="-8571" b="-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9D404FC7-800E-446D-AB35-7991AB08131E}"/>
                  </a:ext>
                </a:extLst>
              </p:cNvPr>
              <p:cNvSpPr/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9D404FC7-800E-446D-AB35-7991AB081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: скругленные углы 24">
                <a:extLst>
                  <a:ext uri="{FF2B5EF4-FFF2-40B4-BE49-F238E27FC236}">
                    <a16:creationId xmlns:a16="http://schemas.microsoft.com/office/drawing/2014/main" id="{A2529C19-6057-4F90-A49C-E008181484D8}"/>
                  </a:ext>
                </a:extLst>
              </p:cNvPr>
              <p:cNvSpPr/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 semi-defined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Прямоугольник: скругленные углы 24">
                <a:extLst>
                  <a:ext uri="{FF2B5EF4-FFF2-40B4-BE49-F238E27FC236}">
                    <a16:creationId xmlns:a16="http://schemas.microsoft.com/office/drawing/2014/main" id="{A2529C19-6057-4F90-A49C-E00818148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: скругленные углы 25">
                <a:extLst>
                  <a:ext uri="{FF2B5EF4-FFF2-40B4-BE49-F238E27FC236}">
                    <a16:creationId xmlns:a16="http://schemas.microsoft.com/office/drawing/2014/main" id="{7F9DC2D2-4A14-4AF5-9D65-866458EC3B64}"/>
                  </a:ext>
                </a:extLst>
              </p:cNvPr>
              <p:cNvSpPr/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Прямоугольник: скругленные углы 25">
                <a:extLst>
                  <a:ext uri="{FF2B5EF4-FFF2-40B4-BE49-F238E27FC236}">
                    <a16:creationId xmlns:a16="http://schemas.microsoft.com/office/drawing/2014/main" id="{7F9DC2D2-4A14-4AF5-9D65-866458EC3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A2BBA429-37EE-460E-A375-74CDFFEBC65B}"/>
                  </a:ext>
                </a:extLst>
              </p:cNvPr>
              <p:cNvSpPr/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semi-defined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A2BBA429-37EE-460E-A375-74CDFFEBC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09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latin typeface="Times New Roman" panose="02020603050405020304" pitchFamily="18" charset="0"/>
                  </a:rPr>
                  <a:t>A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bout the symmetric matrix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  <a:blipFill>
                <a:blip r:embed="rId4"/>
                <a:stretch>
                  <a:fillRect t="-8571" b="-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72AEF220-5D35-483B-B34F-E454948CE866}"/>
                  </a:ext>
                </a:extLst>
              </p:cNvPr>
              <p:cNvSpPr/>
              <p:nvPr/>
            </p:nvSpPr>
            <p:spPr>
              <a:xfrm>
                <a:off x="952228" y="1784019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72AEF220-5D35-483B-B34F-E454948CE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8" y="1784019"/>
                <a:ext cx="3233689" cy="907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C6619EE6-F332-485D-B15A-B8B6FD6B04A0}"/>
                  </a:ext>
                </a:extLst>
              </p:cNvPr>
              <p:cNvSpPr/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C6619EE6-F332-485D-B15A-B8B6FD6B0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: скругленные углы 24">
                <a:extLst>
                  <a:ext uri="{FF2B5EF4-FFF2-40B4-BE49-F238E27FC236}">
                    <a16:creationId xmlns:a16="http://schemas.microsoft.com/office/drawing/2014/main" id="{0B09801A-F107-4AAA-B7E9-0298189FA992}"/>
                  </a:ext>
                </a:extLst>
              </p:cNvPr>
              <p:cNvSpPr/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 semi-defined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Прямоугольник: скругленные углы 24">
                <a:extLst>
                  <a:ext uri="{FF2B5EF4-FFF2-40B4-BE49-F238E27FC236}">
                    <a16:creationId xmlns:a16="http://schemas.microsoft.com/office/drawing/2014/main" id="{0B09801A-F107-4AAA-B7E9-0298189FA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: скругленные углы 25">
                <a:extLst>
                  <a:ext uri="{FF2B5EF4-FFF2-40B4-BE49-F238E27FC236}">
                    <a16:creationId xmlns:a16="http://schemas.microsoft.com/office/drawing/2014/main" id="{B4334F4A-831B-4AE1-8C85-A29ED4D955D9}"/>
                  </a:ext>
                </a:extLst>
              </p:cNvPr>
              <p:cNvSpPr/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Прямоугольник: скругленные углы 25">
                <a:extLst>
                  <a:ext uri="{FF2B5EF4-FFF2-40B4-BE49-F238E27FC236}">
                    <a16:creationId xmlns:a16="http://schemas.microsoft.com/office/drawing/2014/main" id="{B4334F4A-831B-4AE1-8C85-A29ED4D95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17834CD3-127D-4070-BBB9-B6F7B49EF936}"/>
                  </a:ext>
                </a:extLst>
              </p:cNvPr>
              <p:cNvSpPr/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semi-defined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17834CD3-127D-4070-BBB9-B6F7B49EF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17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latin typeface="Times New Roman" panose="02020603050405020304" pitchFamily="18" charset="0"/>
                  </a:rPr>
                  <a:t>A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bout the symmetric matrix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  <a:blipFill>
                <a:blip r:embed="rId4"/>
                <a:stretch>
                  <a:fillRect t="-8571" b="-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: скругленные углы 25">
                <a:extLst>
                  <a:ext uri="{FF2B5EF4-FFF2-40B4-BE49-F238E27FC236}">
                    <a16:creationId xmlns:a16="http://schemas.microsoft.com/office/drawing/2014/main" id="{8DD12E9A-E898-401E-A358-8DFE750D18D6}"/>
                  </a:ext>
                </a:extLst>
              </p:cNvPr>
              <p:cNvSpPr/>
              <p:nvPr/>
            </p:nvSpPr>
            <p:spPr>
              <a:xfrm>
                <a:off x="952228" y="1784019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Прямоугольник: скругленные углы 25">
                <a:extLst>
                  <a:ext uri="{FF2B5EF4-FFF2-40B4-BE49-F238E27FC236}">
                    <a16:creationId xmlns:a16="http://schemas.microsoft.com/office/drawing/2014/main" id="{8DD12E9A-E898-401E-A358-8DFE750D1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8" y="1784019"/>
                <a:ext cx="3233689" cy="907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F6C80C6B-3B73-49A8-9855-C1BD798240D8}"/>
                  </a:ext>
                </a:extLst>
              </p:cNvPr>
              <p:cNvSpPr/>
              <p:nvPr/>
            </p:nvSpPr>
            <p:spPr>
              <a:xfrm>
                <a:off x="5245249" y="1782538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F6C80C6B-3B73-49A8-9855-C1BD79824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49" y="1782538"/>
                <a:ext cx="3233689" cy="90772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: скругленные углы 27">
                <a:extLst>
                  <a:ext uri="{FF2B5EF4-FFF2-40B4-BE49-F238E27FC236}">
                    <a16:creationId xmlns:a16="http://schemas.microsoft.com/office/drawing/2014/main" id="{98665AB7-04A7-4E36-95AF-7AB88F392A9B}"/>
                  </a:ext>
                </a:extLst>
              </p:cNvPr>
              <p:cNvSpPr/>
              <p:nvPr/>
            </p:nvSpPr>
            <p:spPr>
              <a:xfrm>
                <a:off x="952228" y="3773720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Прямоугольник: скругленные углы 27">
                <a:extLst>
                  <a:ext uri="{FF2B5EF4-FFF2-40B4-BE49-F238E27FC236}">
                    <a16:creationId xmlns:a16="http://schemas.microsoft.com/office/drawing/2014/main" id="{98665AB7-04A7-4E36-95AF-7AB88F392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8" y="3773720"/>
                <a:ext cx="3233689" cy="90772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7957D588-4186-45B7-838E-009AB94B59CB}"/>
                  </a:ext>
                </a:extLst>
              </p:cNvPr>
              <p:cNvSpPr/>
              <p:nvPr/>
            </p:nvSpPr>
            <p:spPr>
              <a:xfrm>
                <a:off x="5245249" y="3773720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7957D588-4186-45B7-838E-009AB94B5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49" y="3773720"/>
                <a:ext cx="3233689" cy="90772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: скругленные углы 29">
                <a:extLst>
                  <a:ext uri="{FF2B5EF4-FFF2-40B4-BE49-F238E27FC236}">
                    <a16:creationId xmlns:a16="http://schemas.microsoft.com/office/drawing/2014/main" id="{C06A3B57-3DAF-439A-B0D6-BED0CDC20713}"/>
                  </a:ext>
                </a:extLst>
              </p:cNvPr>
              <p:cNvSpPr/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Прямоугольник: скругленные углы 29">
                <a:extLst>
                  <a:ext uri="{FF2B5EF4-FFF2-40B4-BE49-F238E27FC236}">
                    <a16:creationId xmlns:a16="http://schemas.microsoft.com/office/drawing/2014/main" id="{C06A3B57-3DAF-439A-B0D6-BED0CDC20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BBF01DCB-ED11-403E-B28B-12AD2F032151}"/>
                  </a:ext>
                </a:extLst>
              </p:cNvPr>
              <p:cNvSpPr/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 semi-defined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BBF01DCB-ED11-403E-B28B-12AD2F032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D7E437B6-B517-4BC0-B6E8-73675DD5A532}"/>
                  </a:ext>
                </a:extLst>
              </p:cNvPr>
              <p:cNvSpPr/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D7E437B6-B517-4BC0-B6E8-73675DD5A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1DD865EC-2EB5-43E4-B4E9-3EF709231421}"/>
                  </a:ext>
                </a:extLst>
              </p:cNvPr>
              <p:cNvSpPr/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semi-defined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1DD865EC-2EB5-43E4-B4E9-3EF709231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91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latin typeface="Times New Roman" panose="02020603050405020304" pitchFamily="18" charset="0"/>
                  </a:rPr>
                  <a:t>A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bout the symmetric matrix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  <a:blipFill>
                <a:blip r:embed="rId4"/>
                <a:stretch>
                  <a:fillRect t="-8571" b="-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лако 2">
                <a:extLst>
                  <a:ext uri="{FF2B5EF4-FFF2-40B4-BE49-F238E27FC236}">
                    <a16:creationId xmlns:a16="http://schemas.microsoft.com/office/drawing/2014/main" id="{9B200FF4-3A53-4837-8B44-F0D4F05C169E}"/>
                  </a:ext>
                </a:extLst>
              </p:cNvPr>
              <p:cNvSpPr/>
              <p:nvPr/>
            </p:nvSpPr>
            <p:spPr>
              <a:xfrm>
                <a:off x="6228120" y="414295"/>
                <a:ext cx="2250818" cy="1229369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Облако 2">
                <a:extLst>
                  <a:ext uri="{FF2B5EF4-FFF2-40B4-BE49-F238E27FC236}">
                    <a16:creationId xmlns:a16="http://schemas.microsoft.com/office/drawing/2014/main" id="{9B200FF4-3A53-4837-8B44-F0D4F05C1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20" y="414295"/>
                <a:ext cx="2250818" cy="1229369"/>
              </a:xfrm>
              <a:prstGeom prst="clou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6D3CD179-F51E-4063-8861-A317C54C97CF}"/>
                  </a:ext>
                </a:extLst>
              </p:cNvPr>
              <p:cNvSpPr/>
              <p:nvPr/>
            </p:nvSpPr>
            <p:spPr>
              <a:xfrm>
                <a:off x="952228" y="1784019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6D3CD179-F51E-4063-8861-A317C54C9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8" y="1784019"/>
                <a:ext cx="3233689" cy="90772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: скругленные углы 24">
                <a:extLst>
                  <a:ext uri="{FF2B5EF4-FFF2-40B4-BE49-F238E27FC236}">
                    <a16:creationId xmlns:a16="http://schemas.microsoft.com/office/drawing/2014/main" id="{C8EFF114-4ED9-4B5E-8293-207529EEBB91}"/>
                  </a:ext>
                </a:extLst>
              </p:cNvPr>
              <p:cNvSpPr/>
              <p:nvPr/>
            </p:nvSpPr>
            <p:spPr>
              <a:xfrm>
                <a:off x="5245249" y="1782538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Прямоугольник: скругленные углы 24">
                <a:extLst>
                  <a:ext uri="{FF2B5EF4-FFF2-40B4-BE49-F238E27FC236}">
                    <a16:creationId xmlns:a16="http://schemas.microsoft.com/office/drawing/2014/main" id="{C8EFF114-4ED9-4B5E-8293-207529EEB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49" y="1782538"/>
                <a:ext cx="3233689" cy="90772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: скругленные углы 25">
                <a:extLst>
                  <a:ext uri="{FF2B5EF4-FFF2-40B4-BE49-F238E27FC236}">
                    <a16:creationId xmlns:a16="http://schemas.microsoft.com/office/drawing/2014/main" id="{DB37248E-0F8A-4B11-8551-12A4F3255073}"/>
                  </a:ext>
                </a:extLst>
              </p:cNvPr>
              <p:cNvSpPr/>
              <p:nvPr/>
            </p:nvSpPr>
            <p:spPr>
              <a:xfrm>
                <a:off x="952228" y="3773720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: скругленные углы 25">
                <a:extLst>
                  <a:ext uri="{FF2B5EF4-FFF2-40B4-BE49-F238E27FC236}">
                    <a16:creationId xmlns:a16="http://schemas.microsoft.com/office/drawing/2014/main" id="{DB37248E-0F8A-4B11-8551-12A4F3255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8" y="3773720"/>
                <a:ext cx="3233689" cy="90772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309FD058-1E35-469D-8B0F-13DA6FFA689C}"/>
                  </a:ext>
                </a:extLst>
              </p:cNvPr>
              <p:cNvSpPr/>
              <p:nvPr/>
            </p:nvSpPr>
            <p:spPr>
              <a:xfrm>
                <a:off x="5245249" y="3773720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309FD058-1E35-469D-8B0F-13DA6FFA6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49" y="3773720"/>
                <a:ext cx="3233689" cy="90772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: скругленные углы 27">
                <a:extLst>
                  <a:ext uri="{FF2B5EF4-FFF2-40B4-BE49-F238E27FC236}">
                    <a16:creationId xmlns:a16="http://schemas.microsoft.com/office/drawing/2014/main" id="{A9E36BBD-75CB-47DE-88A7-AEDC2782EBE6}"/>
                  </a:ext>
                </a:extLst>
              </p:cNvPr>
              <p:cNvSpPr/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Прямоугольник: скругленные углы 27">
                <a:extLst>
                  <a:ext uri="{FF2B5EF4-FFF2-40B4-BE49-F238E27FC236}">
                    <a16:creationId xmlns:a16="http://schemas.microsoft.com/office/drawing/2014/main" id="{A9E36BBD-75CB-47DE-88A7-AEDC2782E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043C004F-00E2-4D6B-A04D-BF42599DEBCB}"/>
                  </a:ext>
                </a:extLst>
              </p:cNvPr>
              <p:cNvSpPr/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 semi-defined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043C004F-00E2-4D6B-A04D-BF42599DE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: скругленные углы 29">
                <a:extLst>
                  <a:ext uri="{FF2B5EF4-FFF2-40B4-BE49-F238E27FC236}">
                    <a16:creationId xmlns:a16="http://schemas.microsoft.com/office/drawing/2014/main" id="{5A519CED-4766-43D8-97B8-708F5B9C81C3}"/>
                  </a:ext>
                </a:extLst>
              </p:cNvPr>
              <p:cNvSpPr/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Прямоугольник: скругленные углы 29">
                <a:extLst>
                  <a:ext uri="{FF2B5EF4-FFF2-40B4-BE49-F238E27FC236}">
                    <a16:creationId xmlns:a16="http://schemas.microsoft.com/office/drawing/2014/main" id="{5A519CED-4766-43D8-97B8-708F5B9C8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160FE05F-C197-4619-9B63-9D50B795D93F}"/>
                  </a:ext>
                </a:extLst>
              </p:cNvPr>
              <p:cNvSpPr/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semi-defined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160FE05F-C197-4619-9B63-9D50B795D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73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20E0BD51-8F9C-4546-ABA5-26D1516AE392}"/>
                  </a:ext>
                </a:extLst>
              </p:cNvPr>
              <p:cNvSpPr/>
              <p:nvPr/>
            </p:nvSpPr>
            <p:spPr>
              <a:xfrm>
                <a:off x="1131290" y="2229445"/>
                <a:ext cx="3233689" cy="907726"/>
              </a:xfrm>
              <a:prstGeom prst="roundRect">
                <a:avLst/>
              </a:prstGeom>
              <a:noFill/>
              <a:ln w="19050"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20E0BD51-8F9C-4546-ABA5-26D1516AE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90" y="2229445"/>
                <a:ext cx="3233689" cy="907726"/>
              </a:xfrm>
              <a:prstGeom prst="roundRect">
                <a:avLst/>
              </a:prstGeom>
              <a:blipFill>
                <a:blip r:embed="rId3"/>
                <a:stretch>
                  <a:fillRect b="-3289"/>
                </a:stretch>
              </a:blipFill>
              <a:ln w="19050">
                <a:solidFill>
                  <a:schemeClr val="accent3"/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55BB00D-6A38-4FEE-98A6-C337C98CE61D}"/>
                  </a:ext>
                </a:extLst>
              </p:cNvPr>
              <p:cNvSpPr/>
              <p:nvPr/>
            </p:nvSpPr>
            <p:spPr>
              <a:xfrm>
                <a:off x="5424311" y="2227964"/>
                <a:ext cx="3233689" cy="907726"/>
              </a:xfrm>
              <a:prstGeom prst="roundRect">
                <a:avLst/>
              </a:prstGeom>
              <a:noFill/>
              <a:ln w="19050"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55BB00D-6A38-4FEE-98A6-C337C98CE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311" y="2227964"/>
                <a:ext cx="3233689" cy="907726"/>
              </a:xfrm>
              <a:prstGeom prst="roundRect">
                <a:avLst/>
              </a:prstGeom>
              <a:blipFill>
                <a:blip r:embed="rId4"/>
                <a:stretch>
                  <a:fillRect b="-3947"/>
                </a:stretch>
              </a:blipFill>
              <a:ln w="19050">
                <a:solidFill>
                  <a:schemeClr val="accent3"/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DB409A13-99ED-46D8-AEDE-5A978A481D8E}"/>
                  </a:ext>
                </a:extLst>
              </p:cNvPr>
              <p:cNvSpPr/>
              <p:nvPr/>
            </p:nvSpPr>
            <p:spPr>
              <a:xfrm>
                <a:off x="1131290" y="4219146"/>
                <a:ext cx="3233689" cy="907726"/>
              </a:xfrm>
              <a:prstGeom prst="roundRect">
                <a:avLst/>
              </a:prstGeom>
              <a:noFill/>
              <a:ln w="19050"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ru-R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DB409A13-99ED-46D8-AEDE-5A978A481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90" y="4219146"/>
                <a:ext cx="3233689" cy="907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3"/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E1FF6DFB-0F8B-4E56-A6E0-ED32DFB31C85}"/>
                  </a:ext>
                </a:extLst>
              </p:cNvPr>
              <p:cNvSpPr/>
              <p:nvPr/>
            </p:nvSpPr>
            <p:spPr>
              <a:xfrm>
                <a:off x="5424311" y="4219146"/>
                <a:ext cx="3233689" cy="907726"/>
              </a:xfrm>
              <a:prstGeom prst="roundRect">
                <a:avLst/>
              </a:prstGeom>
              <a:noFill/>
              <a:ln w="19050"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All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ru-R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Прямоугольник: скругленные углы 22">
                <a:extLst>
                  <a:ext uri="{FF2B5EF4-FFF2-40B4-BE49-F238E27FC236}">
                    <a16:creationId xmlns:a16="http://schemas.microsoft.com/office/drawing/2014/main" id="{E1FF6DFB-0F8B-4E56-A6E0-ED32DFB31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311" y="4219146"/>
                <a:ext cx="3233689" cy="90772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3"/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: скругленные углы 18">
                <a:extLst>
                  <a:ext uri="{FF2B5EF4-FFF2-40B4-BE49-F238E27FC236}">
                    <a16:creationId xmlns:a16="http://schemas.microsoft.com/office/drawing/2014/main" id="{5306D9AB-89DD-4999-81FF-12213B08E3A7}"/>
                  </a:ext>
                </a:extLst>
              </p:cNvPr>
              <p:cNvSpPr/>
              <p:nvPr/>
            </p:nvSpPr>
            <p:spPr>
              <a:xfrm>
                <a:off x="952228" y="1784019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Прямоугольник: скругленные углы 18">
                <a:extLst>
                  <a:ext uri="{FF2B5EF4-FFF2-40B4-BE49-F238E27FC236}">
                    <a16:creationId xmlns:a16="http://schemas.microsoft.com/office/drawing/2014/main" id="{5306D9AB-89DD-4999-81FF-12213B08E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8" y="1784019"/>
                <a:ext cx="3233689" cy="90772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88693D73-CBF1-4DAA-91C4-AC0EB35F8DA4}"/>
                  </a:ext>
                </a:extLst>
              </p:cNvPr>
              <p:cNvSpPr/>
              <p:nvPr/>
            </p:nvSpPr>
            <p:spPr>
              <a:xfrm>
                <a:off x="5245249" y="1782538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88693D73-CBF1-4DAA-91C4-AC0EB35F8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49" y="1782538"/>
                <a:ext cx="3233689" cy="90772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04A284AA-0AD8-4D88-8278-D3DA8F57FB8E}"/>
                  </a:ext>
                </a:extLst>
              </p:cNvPr>
              <p:cNvSpPr/>
              <p:nvPr/>
            </p:nvSpPr>
            <p:spPr>
              <a:xfrm>
                <a:off x="952228" y="3773720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04A284AA-0AD8-4D88-8278-D3DA8F57F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28" y="3773720"/>
                <a:ext cx="3233689" cy="90772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99CA117A-2217-4202-BC1D-09DD7130FA57}"/>
                  </a:ext>
                </a:extLst>
              </p:cNvPr>
              <p:cNvSpPr/>
              <p:nvPr/>
            </p:nvSpPr>
            <p:spPr>
              <a:xfrm>
                <a:off x="5245249" y="3773720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99CA117A-2217-4202-BC1D-09DD7130F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49" y="3773720"/>
                <a:ext cx="3233689" cy="90772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11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latin typeface="Times New Roman" panose="02020603050405020304" pitchFamily="18" charset="0"/>
                  </a:rPr>
                  <a:t>A</a:t>
                </a:r>
                <a:r>
                  <a:rPr lang="en-US" sz="1800" b="0" i="0" u="none" strike="noStrike" baseline="0" dirty="0">
                    <a:latin typeface="Times New Roman" panose="02020603050405020304" pitchFamily="18" charset="0"/>
                  </a:rPr>
                  <a:t>bout the symmetric matrix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8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4104528-64D2-4E53-B1CF-14F78AF56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741315"/>
                <a:ext cx="8128964" cy="430778"/>
              </a:xfrm>
              <a:prstGeom prst="rect">
                <a:avLst/>
              </a:prstGeom>
              <a:blipFill>
                <a:blip r:embed="rId12"/>
                <a:stretch>
                  <a:fillRect t="-8571" b="-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D1EA7780-274F-43DA-A1AF-8A4A2F9B35E6}"/>
                  </a:ext>
                </a:extLst>
              </p:cNvPr>
              <p:cNvSpPr/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D1EA7780-274F-43DA-A1AF-8A4A2F9B3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1330156"/>
                <a:ext cx="3233689" cy="90772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DDE85940-91E6-496C-8EAF-EA93B07C0FE8}"/>
                  </a:ext>
                </a:extLst>
              </p:cNvPr>
              <p:cNvSpPr/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 semi-defined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DDE85940-91E6-496C-8EAF-EA93B07C0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1330156"/>
                <a:ext cx="3233689" cy="90772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3DBDC3D0-9047-48FE-92CE-C9F0A682D8B2}"/>
                  </a:ext>
                </a:extLst>
              </p:cNvPr>
              <p:cNvSpPr/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3DBDC3D0-9047-48FE-92CE-C9F0A682D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5" y="3319857"/>
                <a:ext cx="3233689" cy="907726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350DF645-5309-4CB6-9D13-43FCDFB72A80}"/>
                  </a:ext>
                </a:extLst>
              </p:cNvPr>
              <p:cNvSpPr/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solidFill>
                <a:schemeClr val="bg1"/>
              </a:solidFill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semi-defined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Прямоугольник: скругленные углы 16">
                <a:extLst>
                  <a:ext uri="{FF2B5EF4-FFF2-40B4-BE49-F238E27FC236}">
                    <a16:creationId xmlns:a16="http://schemas.microsoft.com/office/drawing/2014/main" id="{350DF645-5309-4CB6-9D13-43FCDFB72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666" y="3319857"/>
                <a:ext cx="3233689" cy="907726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10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7BC4030-37DF-4A01-B43B-054BBB7D574A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25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лако 8">
                <a:extLst>
                  <a:ext uri="{FF2B5EF4-FFF2-40B4-BE49-F238E27FC236}">
                    <a16:creationId xmlns:a16="http://schemas.microsoft.com/office/drawing/2014/main" id="{61174D0B-BCBE-43F0-B12C-B3700F7B8E40}"/>
                  </a:ext>
                </a:extLst>
              </p:cNvPr>
              <p:cNvSpPr/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Облако 8">
                <a:extLst>
                  <a:ext uri="{FF2B5EF4-FFF2-40B4-BE49-F238E27FC236}">
                    <a16:creationId xmlns:a16="http://schemas.microsoft.com/office/drawing/2014/main" id="{61174D0B-BCBE-43F0-B12C-B3700F7B8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C93F5-DBCF-4495-84AA-5FE4E184DF2D}"/>
                  </a:ext>
                </a:extLst>
              </p:cNvPr>
              <p:cNvSpPr txBox="1"/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C93F5-DBCF-4495-84AA-5FE4E184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0D230AE-803A-4D19-A2B7-852F3FDA5CD9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808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01010 data lines to infinity">
            <a:extLst>
              <a:ext uri="{FF2B5EF4-FFF2-40B4-BE49-F238E27FC236}">
                <a16:creationId xmlns:a16="http://schemas.microsoft.com/office/drawing/2014/main" id="{6F91A3C2-4281-B472-1FF2-E72DCC203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743140" y="927382"/>
            <a:ext cx="4014714" cy="16443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Sign-determined matrix</a:t>
            </a:r>
            <a:endParaRPr lang="ru-RU" sz="3200" b="1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93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лако 8">
                <a:extLst>
                  <a:ext uri="{FF2B5EF4-FFF2-40B4-BE49-F238E27FC236}">
                    <a16:creationId xmlns:a16="http://schemas.microsoft.com/office/drawing/2014/main" id="{61174D0B-BCBE-43F0-B12C-B3700F7B8E40}"/>
                  </a:ext>
                </a:extLst>
              </p:cNvPr>
              <p:cNvSpPr/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Облако 8">
                <a:extLst>
                  <a:ext uri="{FF2B5EF4-FFF2-40B4-BE49-F238E27FC236}">
                    <a16:creationId xmlns:a16="http://schemas.microsoft.com/office/drawing/2014/main" id="{61174D0B-BCBE-43F0-B12C-B3700F7B8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C93F5-DBCF-4495-84AA-5FE4E184DF2D}"/>
                  </a:ext>
                </a:extLst>
              </p:cNvPr>
              <p:cNvSpPr txBox="1"/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C93F5-DBCF-4495-84AA-5FE4E184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4BF77E2-51B3-4903-A447-481B9A012ADF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548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лако 8">
                <a:extLst>
                  <a:ext uri="{FF2B5EF4-FFF2-40B4-BE49-F238E27FC236}">
                    <a16:creationId xmlns:a16="http://schemas.microsoft.com/office/drawing/2014/main" id="{61174D0B-BCBE-43F0-B12C-B3700F7B8E40}"/>
                  </a:ext>
                </a:extLst>
              </p:cNvPr>
              <p:cNvSpPr/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Облако 8">
                <a:extLst>
                  <a:ext uri="{FF2B5EF4-FFF2-40B4-BE49-F238E27FC236}">
                    <a16:creationId xmlns:a16="http://schemas.microsoft.com/office/drawing/2014/main" id="{61174D0B-BCBE-43F0-B12C-B3700F7B8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C93F5-DBCF-4495-84AA-5FE4E184DF2D}"/>
                  </a:ext>
                </a:extLst>
              </p:cNvPr>
              <p:cNvSpPr txBox="1"/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C93F5-DBCF-4495-84AA-5FE4E184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EB754D-D7F7-4EB9-890E-99942999D83D}"/>
                  </a:ext>
                </a:extLst>
              </p:cNvPr>
              <p:cNvSpPr txBox="1"/>
              <p:nvPr/>
            </p:nvSpPr>
            <p:spPr>
              <a:xfrm>
                <a:off x="6292364" y="2160590"/>
                <a:ext cx="2760561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EB754D-D7F7-4EB9-890E-99942999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4" y="2160590"/>
                <a:ext cx="2760561" cy="4675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4A51374-6E4B-4267-AAE5-4C647EAD139A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75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Облако 8">
                <a:extLst>
                  <a:ext uri="{FF2B5EF4-FFF2-40B4-BE49-F238E27FC236}">
                    <a16:creationId xmlns:a16="http://schemas.microsoft.com/office/drawing/2014/main" id="{61174D0B-BCBE-43F0-B12C-B3700F7B8E40}"/>
                  </a:ext>
                </a:extLst>
              </p:cNvPr>
              <p:cNvSpPr/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Облако 8">
                <a:extLst>
                  <a:ext uri="{FF2B5EF4-FFF2-40B4-BE49-F238E27FC236}">
                    <a16:creationId xmlns:a16="http://schemas.microsoft.com/office/drawing/2014/main" id="{61174D0B-BCBE-43F0-B12C-B3700F7B8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C93F5-DBCF-4495-84AA-5FE4E184DF2D}"/>
                  </a:ext>
                </a:extLst>
              </p:cNvPr>
              <p:cNvSpPr txBox="1"/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C93F5-DBCF-4495-84AA-5FE4E184D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EB754D-D7F7-4EB9-890E-99942999D83D}"/>
                  </a:ext>
                </a:extLst>
              </p:cNvPr>
              <p:cNvSpPr txBox="1"/>
              <p:nvPr/>
            </p:nvSpPr>
            <p:spPr>
              <a:xfrm>
                <a:off x="6292364" y="2160590"/>
                <a:ext cx="2760561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EB754D-D7F7-4EB9-890E-99942999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4" y="2160590"/>
                <a:ext cx="2760561" cy="4675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635D9E-0134-4711-9D53-5365C5D32C0B}"/>
                  </a:ext>
                </a:extLst>
              </p:cNvPr>
              <p:cNvSpPr txBox="1"/>
              <p:nvPr/>
            </p:nvSpPr>
            <p:spPr>
              <a:xfrm>
                <a:off x="6343484" y="2837182"/>
                <a:ext cx="27605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635D9E-0134-4711-9D53-5365C5D3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84" y="2837182"/>
                <a:ext cx="2760561" cy="276999"/>
              </a:xfrm>
              <a:prstGeom prst="rect">
                <a:avLst/>
              </a:prstGeom>
              <a:blipFill>
                <a:blip r:embed="rId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E953B6-3A1D-43B2-B054-98D37FDFE78D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891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3, 5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/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6312E8-27E1-442C-AB6B-1B3EB4CA9FBF}"/>
                  </a:ext>
                </a:extLst>
              </p:cNvPr>
              <p:cNvSpPr txBox="1"/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6312E8-27E1-442C-AB6B-1B3EB4CA9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5" y="1611924"/>
                <a:ext cx="2760561" cy="467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67C123-AA2A-4D44-8FB7-FE97164D8967}"/>
                  </a:ext>
                </a:extLst>
              </p:cNvPr>
              <p:cNvSpPr txBox="1"/>
              <p:nvPr/>
            </p:nvSpPr>
            <p:spPr>
              <a:xfrm>
                <a:off x="6292364" y="2160590"/>
                <a:ext cx="2760561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67C123-AA2A-4D44-8FB7-FE97164D8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4" y="2160590"/>
                <a:ext cx="2760561" cy="4675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4109152D-9040-44F0-A151-1CF13F8B664C}"/>
              </a:ext>
            </a:extLst>
          </p:cNvPr>
          <p:cNvCxnSpPr>
            <a:cxnSpLocks/>
          </p:cNvCxnSpPr>
          <p:nvPr/>
        </p:nvCxnSpPr>
        <p:spPr>
          <a:xfrm rot="10800000">
            <a:off x="5436360" y="2407684"/>
            <a:ext cx="1225178" cy="58349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0E2CF8-CD46-4BCE-8E53-8B1AB1580839}"/>
                  </a:ext>
                </a:extLst>
              </p:cNvPr>
              <p:cNvSpPr txBox="1"/>
              <p:nvPr/>
            </p:nvSpPr>
            <p:spPr>
              <a:xfrm>
                <a:off x="6343484" y="2837182"/>
                <a:ext cx="27605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0E2CF8-CD46-4BCE-8E53-8B1AB1580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84" y="2837182"/>
                <a:ext cx="2760561" cy="276999"/>
              </a:xfrm>
              <a:prstGeom prst="rect">
                <a:avLst/>
              </a:prstGeom>
              <a:blipFill>
                <a:blip r:embed="rId9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1B0E84D-E55B-4E1F-9830-9B2EB5C8A41E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8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3, 5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/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BFA05-3992-41B6-9E08-4B839F013643}"/>
                  </a:ext>
                </a:extLst>
              </p:cNvPr>
              <p:cNvSpPr txBox="1"/>
              <p:nvPr/>
            </p:nvSpPr>
            <p:spPr>
              <a:xfrm>
                <a:off x="3530383" y="2960048"/>
                <a:ext cx="2079928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BFA05-3992-41B6-9E08-4B839F013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83" y="2960048"/>
                <a:ext cx="2079928" cy="463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E04F6-491A-468A-B5ED-A7E520C73F2C}"/>
                  </a:ext>
                </a:extLst>
              </p:cNvPr>
              <p:cNvSpPr txBox="1"/>
              <p:nvPr/>
            </p:nvSpPr>
            <p:spPr>
              <a:xfrm>
                <a:off x="3853901" y="3675592"/>
                <a:ext cx="143289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E04F6-491A-468A-B5ED-A7E520C73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1" y="3675592"/>
                <a:ext cx="1432893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55D5B7B-8964-420A-8276-0B3613D71B5C}"/>
              </a:ext>
            </a:extLst>
          </p:cNvPr>
          <p:cNvCxnSpPr/>
          <p:nvPr/>
        </p:nvCxnSpPr>
        <p:spPr>
          <a:xfrm>
            <a:off x="1375576" y="2687541"/>
            <a:ext cx="6273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FC37B4-1F2A-4DC2-A890-0868F1492CC4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1894A-E75F-4ECF-B061-5006757AF4D0}"/>
              </a:ext>
            </a:extLst>
          </p:cNvPr>
          <p:cNvSpPr txBox="1"/>
          <p:nvPr/>
        </p:nvSpPr>
        <p:spPr>
          <a:xfrm>
            <a:off x="870667" y="2960048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7271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3, 5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/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BFA05-3992-41B6-9E08-4B839F013643}"/>
                  </a:ext>
                </a:extLst>
              </p:cNvPr>
              <p:cNvSpPr txBox="1"/>
              <p:nvPr/>
            </p:nvSpPr>
            <p:spPr>
              <a:xfrm>
                <a:off x="2188125" y="2843931"/>
                <a:ext cx="4764446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BFA05-3992-41B6-9E08-4B839F013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25" y="2843931"/>
                <a:ext cx="4764446" cy="463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E04F6-491A-468A-B5ED-A7E520C73F2C}"/>
                  </a:ext>
                </a:extLst>
              </p:cNvPr>
              <p:cNvSpPr txBox="1"/>
              <p:nvPr/>
            </p:nvSpPr>
            <p:spPr>
              <a:xfrm>
                <a:off x="3853901" y="3675592"/>
                <a:ext cx="143289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E04F6-491A-468A-B5ED-A7E520C73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1" y="3675592"/>
                <a:ext cx="1432893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D5D7E5E-2303-4898-AF94-8F1BD9977E92}"/>
              </a:ext>
            </a:extLst>
          </p:cNvPr>
          <p:cNvCxnSpPr/>
          <p:nvPr/>
        </p:nvCxnSpPr>
        <p:spPr>
          <a:xfrm>
            <a:off x="1375576" y="2687541"/>
            <a:ext cx="6273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A73F7-C7AD-4627-B16B-95F43EE074E3}"/>
              </a:ext>
            </a:extLst>
          </p:cNvPr>
          <p:cNvSpPr txBox="1"/>
          <p:nvPr/>
        </p:nvSpPr>
        <p:spPr>
          <a:xfrm>
            <a:off x="870667" y="2960048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031C5-A6AA-44BC-863A-FB574C2C8181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67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3, 5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/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BFA05-3992-41B6-9E08-4B839F013643}"/>
                  </a:ext>
                </a:extLst>
              </p:cNvPr>
              <p:cNvSpPr txBox="1"/>
              <p:nvPr/>
            </p:nvSpPr>
            <p:spPr>
              <a:xfrm>
                <a:off x="2256705" y="2843931"/>
                <a:ext cx="5044907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BFA05-3992-41B6-9E08-4B839F013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705" y="2843931"/>
                <a:ext cx="5044907" cy="463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E04F6-491A-468A-B5ED-A7E520C73F2C}"/>
                  </a:ext>
                </a:extLst>
              </p:cNvPr>
              <p:cNvSpPr txBox="1"/>
              <p:nvPr/>
            </p:nvSpPr>
            <p:spPr>
              <a:xfrm>
                <a:off x="3853901" y="3675592"/>
                <a:ext cx="143289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E04F6-491A-468A-B5ED-A7E520C73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1" y="3675592"/>
                <a:ext cx="1432893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D5D7E5E-2303-4898-AF94-8F1BD9977E92}"/>
              </a:ext>
            </a:extLst>
          </p:cNvPr>
          <p:cNvCxnSpPr/>
          <p:nvPr/>
        </p:nvCxnSpPr>
        <p:spPr>
          <a:xfrm>
            <a:off x="1375576" y="2687541"/>
            <a:ext cx="6273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BC14EE-4237-4C27-9F51-E4756827618D}"/>
              </a:ext>
            </a:extLst>
          </p:cNvPr>
          <p:cNvSpPr txBox="1"/>
          <p:nvPr/>
        </p:nvSpPr>
        <p:spPr>
          <a:xfrm>
            <a:off x="870667" y="2960048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3DCAC-351E-40C3-BD7A-6420076D4C92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171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/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FCDD2-B5F7-420B-B70E-A6C92F71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1097327"/>
                <a:ext cx="3499932" cy="463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908167-F5F2-4CAD-998F-27479C0B5769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/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3, 5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E9B08-64E7-4CEF-9BBE-E5E3119D8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93" y="1928988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/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Облако 10">
                <a:extLst>
                  <a:ext uri="{FF2B5EF4-FFF2-40B4-BE49-F238E27FC236}">
                    <a16:creationId xmlns:a16="http://schemas.microsoft.com/office/drawing/2014/main" id="{9FA0D52B-6071-4F6E-8030-DC6A8AB5A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180" y="110464"/>
                <a:ext cx="2679820" cy="1366785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BFA05-3992-41B6-9E08-4B839F013643}"/>
                  </a:ext>
                </a:extLst>
              </p:cNvPr>
              <p:cNvSpPr txBox="1"/>
              <p:nvPr/>
            </p:nvSpPr>
            <p:spPr>
              <a:xfrm>
                <a:off x="2188125" y="2843931"/>
                <a:ext cx="5044907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3BFA05-3992-41B6-9E08-4B839F013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25" y="2843931"/>
                <a:ext cx="5044907" cy="463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E04F6-491A-468A-B5ED-A7E520C73F2C}"/>
                  </a:ext>
                </a:extLst>
              </p:cNvPr>
              <p:cNvSpPr txBox="1"/>
              <p:nvPr/>
            </p:nvSpPr>
            <p:spPr>
              <a:xfrm>
                <a:off x="3853901" y="3675592"/>
                <a:ext cx="1921039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0, 2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E04F6-491A-468A-B5ED-A7E520C73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01" y="3675592"/>
                <a:ext cx="1921039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D5D7E5E-2303-4898-AF94-8F1BD9977E92}"/>
              </a:ext>
            </a:extLst>
          </p:cNvPr>
          <p:cNvCxnSpPr/>
          <p:nvPr/>
        </p:nvCxnSpPr>
        <p:spPr>
          <a:xfrm>
            <a:off x="1375576" y="2687541"/>
            <a:ext cx="6273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F80302-9EB9-4D20-BC75-79FC1B8C4F62}"/>
              </a:ext>
            </a:extLst>
          </p:cNvPr>
          <p:cNvSpPr txBox="1"/>
          <p:nvPr/>
        </p:nvSpPr>
        <p:spPr>
          <a:xfrm>
            <a:off x="870667" y="2960048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63359F-3111-4D7D-A2D7-BD04053A1794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244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4494AC-E300-4104-B3F9-A28A1B8DDDBD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A53E1-27C2-4DE4-92FA-ECEE49BAA8D9}"/>
              </a:ext>
            </a:extLst>
          </p:cNvPr>
          <p:cNvSpPr txBox="1"/>
          <p:nvPr/>
        </p:nvSpPr>
        <p:spPr>
          <a:xfrm>
            <a:off x="870667" y="1097327"/>
            <a:ext cx="519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III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9D5C9-8DDB-42AF-AA79-3ECD54F4CBE5}"/>
              </a:ext>
            </a:extLst>
          </p:cNvPr>
          <p:cNvSpPr txBox="1"/>
          <p:nvPr/>
        </p:nvSpPr>
        <p:spPr>
          <a:xfrm>
            <a:off x="4593518" y="1097327"/>
            <a:ext cx="519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IV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6727AF-A647-474B-94CD-2FA6022F8722}"/>
                  </a:ext>
                </a:extLst>
              </p:cNvPr>
              <p:cNvSpPr txBox="1"/>
              <p:nvPr/>
            </p:nvSpPr>
            <p:spPr>
              <a:xfrm>
                <a:off x="5585460" y="1567145"/>
                <a:ext cx="2426177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6727AF-A647-474B-94CD-2FA6022F8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460" y="1567145"/>
                <a:ext cx="2426177" cy="463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3882F0-0F84-42CA-8C14-3F83AA1D7CA8}"/>
                  </a:ext>
                </a:extLst>
              </p:cNvPr>
              <p:cNvSpPr txBox="1"/>
              <p:nvPr/>
            </p:nvSpPr>
            <p:spPr>
              <a:xfrm>
                <a:off x="1529577" y="1567145"/>
                <a:ext cx="2426177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3882F0-0F84-42CA-8C14-3F83AA1D7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577" y="1567145"/>
                <a:ext cx="2426177" cy="467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C3E126-8748-4392-B647-6E2B03BC6F88}"/>
                  </a:ext>
                </a:extLst>
              </p:cNvPr>
              <p:cNvSpPr txBox="1"/>
              <p:nvPr/>
            </p:nvSpPr>
            <p:spPr>
              <a:xfrm>
                <a:off x="1390169" y="3580445"/>
                <a:ext cx="160601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C3E126-8748-4392-B647-6E2B03BC6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69" y="3580445"/>
                <a:ext cx="1606016" cy="460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116F95-7C8C-40DA-8AEB-2554218E25A7}"/>
                  </a:ext>
                </a:extLst>
              </p:cNvPr>
              <p:cNvSpPr txBox="1"/>
              <p:nvPr/>
            </p:nvSpPr>
            <p:spPr>
              <a:xfrm>
                <a:off x="5585460" y="3580445"/>
                <a:ext cx="1606017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116F95-7C8C-40DA-8AEB-2554218E2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460" y="3580445"/>
                <a:ext cx="1606017" cy="460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6C139429-2406-4061-AACA-C5C8459C8972}"/>
              </a:ext>
            </a:extLst>
          </p:cNvPr>
          <p:cNvCxnSpPr>
            <a:cxnSpLocks/>
          </p:cNvCxnSpPr>
          <p:nvPr/>
        </p:nvCxnSpPr>
        <p:spPr>
          <a:xfrm>
            <a:off x="4572000" y="578468"/>
            <a:ext cx="0" cy="4008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452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4494AC-E300-4104-B3F9-A28A1B8DDDBD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A53E1-27C2-4DE4-92FA-ECEE49BAA8D9}"/>
              </a:ext>
            </a:extLst>
          </p:cNvPr>
          <p:cNvSpPr txBox="1"/>
          <p:nvPr/>
        </p:nvSpPr>
        <p:spPr>
          <a:xfrm>
            <a:off x="870667" y="1097327"/>
            <a:ext cx="519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III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9D5C9-8DDB-42AF-AA79-3ECD54F4CBE5}"/>
              </a:ext>
            </a:extLst>
          </p:cNvPr>
          <p:cNvSpPr txBox="1"/>
          <p:nvPr/>
        </p:nvSpPr>
        <p:spPr>
          <a:xfrm>
            <a:off x="4593518" y="1097327"/>
            <a:ext cx="519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IV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6727AF-A647-474B-94CD-2FA6022F8722}"/>
                  </a:ext>
                </a:extLst>
              </p:cNvPr>
              <p:cNvSpPr txBox="1"/>
              <p:nvPr/>
            </p:nvSpPr>
            <p:spPr>
              <a:xfrm>
                <a:off x="5585460" y="1567145"/>
                <a:ext cx="2328394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6727AF-A647-474B-94CD-2FA6022F8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460" y="1567145"/>
                <a:ext cx="2328394" cy="467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3882F0-0F84-42CA-8C14-3F83AA1D7CA8}"/>
                  </a:ext>
                </a:extLst>
              </p:cNvPr>
              <p:cNvSpPr txBox="1"/>
              <p:nvPr/>
            </p:nvSpPr>
            <p:spPr>
              <a:xfrm>
                <a:off x="1529577" y="1567145"/>
                <a:ext cx="2328394" cy="467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3882F0-0F84-42CA-8C14-3F83AA1D7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577" y="1567145"/>
                <a:ext cx="2328394" cy="467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14C225-1A32-429E-8050-C61B5189B6C7}"/>
                  </a:ext>
                </a:extLst>
              </p:cNvPr>
              <p:cNvSpPr txBox="1"/>
              <p:nvPr/>
            </p:nvSpPr>
            <p:spPr>
              <a:xfrm>
                <a:off x="999560" y="2149787"/>
                <a:ext cx="2148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14C225-1A32-429E-8050-C61B5189B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60" y="2149787"/>
                <a:ext cx="2148537" cy="276999"/>
              </a:xfrm>
              <a:prstGeom prst="rect">
                <a:avLst/>
              </a:prstGeom>
              <a:blipFill>
                <a:blip r:embed="rId6"/>
                <a:stretch>
                  <a:fillRect l="-284" t="-4444" r="-568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765634-F73C-42BD-BE9C-3C99741483D9}"/>
                  </a:ext>
                </a:extLst>
              </p:cNvPr>
              <p:cNvSpPr txBox="1"/>
              <p:nvPr/>
            </p:nvSpPr>
            <p:spPr>
              <a:xfrm>
                <a:off x="946220" y="2456193"/>
                <a:ext cx="34483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+9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765634-F73C-42BD-BE9C-3C9974148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20" y="2456193"/>
                <a:ext cx="3448316" cy="276999"/>
              </a:xfrm>
              <a:prstGeom prst="rect">
                <a:avLst/>
              </a:prstGeom>
              <a:blipFill>
                <a:blip r:embed="rId7"/>
                <a:stretch>
                  <a:fillRect t="-4444" r="-177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54475C-3AB7-4787-801B-6D7DD4B601A1}"/>
                  </a:ext>
                </a:extLst>
              </p:cNvPr>
              <p:cNvSpPr txBox="1"/>
              <p:nvPr/>
            </p:nvSpPr>
            <p:spPr>
              <a:xfrm>
                <a:off x="946220" y="2762599"/>
                <a:ext cx="36399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54475C-3AB7-4787-801B-6D7DD4B60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20" y="2762599"/>
                <a:ext cx="3639907" cy="276999"/>
              </a:xfrm>
              <a:prstGeom prst="rect">
                <a:avLst/>
              </a:prstGeom>
              <a:blipFill>
                <a:blip r:embed="rId8"/>
                <a:stretch>
                  <a:fillRect t="-4348" r="-335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2EDAC5-C453-4813-ABED-C6B6EAB4B836}"/>
                  </a:ext>
                </a:extLst>
              </p:cNvPr>
              <p:cNvSpPr txBox="1"/>
              <p:nvPr/>
            </p:nvSpPr>
            <p:spPr>
              <a:xfrm>
                <a:off x="946220" y="3066383"/>
                <a:ext cx="3050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2EDAC5-C453-4813-ABED-C6B6EAB4B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20" y="3066383"/>
                <a:ext cx="3050772" cy="276999"/>
              </a:xfrm>
              <a:prstGeom prst="rect">
                <a:avLst/>
              </a:prstGeom>
              <a:blipFill>
                <a:blip r:embed="rId9"/>
                <a:stretch>
                  <a:fillRect t="-4444" r="-1397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93A8C3-6D1B-4242-AB7C-1DD939FBF747}"/>
                  </a:ext>
                </a:extLst>
              </p:cNvPr>
              <p:cNvSpPr txBox="1"/>
              <p:nvPr/>
            </p:nvSpPr>
            <p:spPr>
              <a:xfrm>
                <a:off x="5304860" y="2149787"/>
                <a:ext cx="20202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93A8C3-6D1B-4242-AB7C-1DD939FBF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860" y="2149787"/>
                <a:ext cx="2020297" cy="276999"/>
              </a:xfrm>
              <a:prstGeom prst="rect">
                <a:avLst/>
              </a:prstGeom>
              <a:blipFill>
                <a:blip r:embed="rId10"/>
                <a:stretch>
                  <a:fillRect t="-4444" r="-60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260FE2-890B-41FA-BD4B-B49C1DCBE484}"/>
                  </a:ext>
                </a:extLst>
              </p:cNvPr>
              <p:cNvSpPr txBox="1"/>
              <p:nvPr/>
            </p:nvSpPr>
            <p:spPr>
              <a:xfrm>
                <a:off x="5304860" y="2456193"/>
                <a:ext cx="23850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260FE2-890B-41FA-BD4B-B49C1DCBE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860" y="2456193"/>
                <a:ext cx="2385012" cy="276999"/>
              </a:xfrm>
              <a:prstGeom prst="rect">
                <a:avLst/>
              </a:prstGeom>
              <a:blipFill>
                <a:blip r:embed="rId11"/>
                <a:stretch>
                  <a:fillRect t="-4444" r="-767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60C0D-6816-4345-A953-55DA8B35E4D4}"/>
                  </a:ext>
                </a:extLst>
              </p:cNvPr>
              <p:cNvSpPr txBox="1"/>
              <p:nvPr/>
            </p:nvSpPr>
            <p:spPr>
              <a:xfrm>
                <a:off x="5304860" y="2762599"/>
                <a:ext cx="1795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60C0D-6816-4345-A953-55DA8B35E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860" y="2762599"/>
                <a:ext cx="1795876" cy="276999"/>
              </a:xfrm>
              <a:prstGeom prst="rect">
                <a:avLst/>
              </a:prstGeom>
              <a:blipFill>
                <a:blip r:embed="rId12"/>
                <a:stretch>
                  <a:fillRect t="-4348" r="-2712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1FAB50-3C9A-4B35-8651-315F1E8DE72E}"/>
                  </a:ext>
                </a:extLst>
              </p:cNvPr>
              <p:cNvSpPr txBox="1"/>
              <p:nvPr/>
            </p:nvSpPr>
            <p:spPr>
              <a:xfrm>
                <a:off x="1390169" y="3580445"/>
                <a:ext cx="2440412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−2, −8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1FAB50-3C9A-4B35-8651-315F1E8DE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69" y="3580445"/>
                <a:ext cx="2440412" cy="460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4DD3E9-953A-4719-A775-5448CB1168A6}"/>
                  </a:ext>
                </a:extLst>
              </p:cNvPr>
              <p:cNvSpPr txBox="1"/>
              <p:nvPr/>
            </p:nvSpPr>
            <p:spPr>
              <a:xfrm>
                <a:off x="5585460" y="3580445"/>
                <a:ext cx="20941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0, 5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4DD3E9-953A-4719-A775-5448CB11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460" y="3580445"/>
                <a:ext cx="2094163" cy="4601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DB2C2D5-4515-4C0E-A486-2BAE614249A5}"/>
              </a:ext>
            </a:extLst>
          </p:cNvPr>
          <p:cNvCxnSpPr/>
          <p:nvPr/>
        </p:nvCxnSpPr>
        <p:spPr>
          <a:xfrm>
            <a:off x="946220" y="3343382"/>
            <a:ext cx="297808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8DB14DE-23E5-4A04-9D98-8EABD1ED939A}"/>
              </a:ext>
            </a:extLst>
          </p:cNvPr>
          <p:cNvCxnSpPr/>
          <p:nvPr/>
        </p:nvCxnSpPr>
        <p:spPr>
          <a:xfrm>
            <a:off x="5113020" y="3066383"/>
            <a:ext cx="297808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142A4449-C1EE-40FB-9D5B-D9C19CD1DF00}"/>
              </a:ext>
            </a:extLst>
          </p:cNvPr>
          <p:cNvCxnSpPr>
            <a:cxnSpLocks/>
          </p:cNvCxnSpPr>
          <p:nvPr/>
        </p:nvCxnSpPr>
        <p:spPr>
          <a:xfrm>
            <a:off x="4572000" y="578468"/>
            <a:ext cx="0" cy="4008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52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Positive definite matrix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21DEA0C1-B087-4BC8-99E1-4636495B2D7E}"/>
                  </a:ext>
                </a:extLst>
              </p:cNvPr>
              <p:cNvSpPr/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21DEA0C1-B087-4BC8-99E1-4636495B2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766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7CDB05-B849-4A87-8295-DA0397F1474E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292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7CDB05-B849-4A87-8295-DA0397F1474E}"/>
              </a:ext>
            </a:extLst>
          </p:cNvPr>
          <p:cNvSpPr txBox="1">
            <a:spLocks/>
          </p:cNvSpPr>
          <p:nvPr/>
        </p:nvSpPr>
        <p:spPr>
          <a:xfrm>
            <a:off x="3512796" y="649875"/>
            <a:ext cx="211510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49F681-D21F-4C0C-B90B-CA02827D839E}"/>
              </a:ext>
            </a:extLst>
          </p:cNvPr>
          <p:cNvSpPr txBox="1">
            <a:spLocks/>
          </p:cNvSpPr>
          <p:nvPr/>
        </p:nvSpPr>
        <p:spPr>
          <a:xfrm>
            <a:off x="769596" y="1526174"/>
            <a:ext cx="3284244" cy="7903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(LMI)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58DB1F-EF0B-4B5B-92C9-78BD38CD3365}"/>
              </a:ext>
            </a:extLst>
          </p:cNvPr>
          <p:cNvSpPr txBox="1">
            <a:spLocks/>
          </p:cNvSpPr>
          <p:nvPr/>
        </p:nvSpPr>
        <p:spPr>
          <a:xfrm>
            <a:off x="5966484" y="1526175"/>
            <a:ext cx="2941456" cy="7903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620F991-B3DA-4453-856B-77D6E80C4177}"/>
              </a:ext>
            </a:extLst>
          </p:cNvPr>
          <p:cNvCxnSpPr/>
          <p:nvPr/>
        </p:nvCxnSpPr>
        <p:spPr>
          <a:xfrm flipH="1">
            <a:off x="2682240" y="1080653"/>
            <a:ext cx="922020" cy="445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24E9F16-2116-44DB-9C78-9A4DA5FC8A74}"/>
              </a:ext>
            </a:extLst>
          </p:cNvPr>
          <p:cNvCxnSpPr>
            <a:cxnSpLocks/>
          </p:cNvCxnSpPr>
          <p:nvPr/>
        </p:nvCxnSpPr>
        <p:spPr>
          <a:xfrm>
            <a:off x="5337282" y="1080653"/>
            <a:ext cx="922020" cy="445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039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7CDB05-B849-4A87-8295-DA0397F1474E}"/>
              </a:ext>
            </a:extLst>
          </p:cNvPr>
          <p:cNvSpPr txBox="1">
            <a:spLocks/>
          </p:cNvSpPr>
          <p:nvPr/>
        </p:nvSpPr>
        <p:spPr>
          <a:xfrm>
            <a:off x="3512796" y="649875"/>
            <a:ext cx="211510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49F681-D21F-4C0C-B90B-CA02827D839E}"/>
              </a:ext>
            </a:extLst>
          </p:cNvPr>
          <p:cNvSpPr txBox="1">
            <a:spLocks/>
          </p:cNvSpPr>
          <p:nvPr/>
        </p:nvSpPr>
        <p:spPr>
          <a:xfrm>
            <a:off x="769596" y="1526174"/>
            <a:ext cx="3284244" cy="7903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(LMI)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58DB1F-EF0B-4B5B-92C9-78BD38CD3365}"/>
              </a:ext>
            </a:extLst>
          </p:cNvPr>
          <p:cNvSpPr txBox="1">
            <a:spLocks/>
          </p:cNvSpPr>
          <p:nvPr/>
        </p:nvSpPr>
        <p:spPr>
          <a:xfrm>
            <a:off x="5966484" y="1526175"/>
            <a:ext cx="2941456" cy="7903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620F991-B3DA-4453-856B-77D6E80C4177}"/>
              </a:ext>
            </a:extLst>
          </p:cNvPr>
          <p:cNvCxnSpPr/>
          <p:nvPr/>
        </p:nvCxnSpPr>
        <p:spPr>
          <a:xfrm flipH="1">
            <a:off x="2682240" y="1080653"/>
            <a:ext cx="922020" cy="445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24E9F16-2116-44DB-9C78-9A4DA5FC8A74}"/>
              </a:ext>
            </a:extLst>
          </p:cNvPr>
          <p:cNvCxnSpPr>
            <a:cxnSpLocks/>
          </p:cNvCxnSpPr>
          <p:nvPr/>
        </p:nvCxnSpPr>
        <p:spPr>
          <a:xfrm>
            <a:off x="5337282" y="1080653"/>
            <a:ext cx="922020" cy="445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D1ACB17-814B-4524-8186-A94F33719868}"/>
              </a:ext>
            </a:extLst>
          </p:cNvPr>
          <p:cNvSpPr txBox="1"/>
          <p:nvPr/>
        </p:nvSpPr>
        <p:spPr>
          <a:xfrm>
            <a:off x="131527" y="2571750"/>
            <a:ext cx="519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39E41-7288-408F-B58E-2E3461CC7F9A}"/>
              </a:ext>
            </a:extLst>
          </p:cNvPr>
          <p:cNvSpPr txBox="1"/>
          <p:nvPr/>
        </p:nvSpPr>
        <p:spPr>
          <a:xfrm>
            <a:off x="131527" y="3669030"/>
            <a:ext cx="519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CE9C5F-6BFC-42F7-B60A-2E72FAB5222F}"/>
                  </a:ext>
                </a:extLst>
              </p:cNvPr>
              <p:cNvSpPr txBox="1"/>
              <p:nvPr/>
            </p:nvSpPr>
            <p:spPr>
              <a:xfrm>
                <a:off x="1371576" y="2858565"/>
                <a:ext cx="1964961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CE9C5F-6BFC-42F7-B60A-2E72FAB52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76" y="2858565"/>
                <a:ext cx="1964961" cy="492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BA0A1FE-33C4-4169-A2EE-2BCC9CF5025A}"/>
              </a:ext>
            </a:extLst>
          </p:cNvPr>
          <p:cNvCxnSpPr/>
          <p:nvPr/>
        </p:nvCxnSpPr>
        <p:spPr>
          <a:xfrm>
            <a:off x="651029" y="3581400"/>
            <a:ext cx="8081491" cy="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8F0F1D5F-0F47-4245-9E00-55A5DA3CBB47}"/>
              </a:ext>
            </a:extLst>
          </p:cNvPr>
          <p:cNvCxnSpPr/>
          <p:nvPr/>
        </p:nvCxnSpPr>
        <p:spPr>
          <a:xfrm>
            <a:off x="651029" y="2571750"/>
            <a:ext cx="8081491" cy="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E7D1EBB-8D52-44C8-87F5-83156F8F3BF4}"/>
              </a:ext>
            </a:extLst>
          </p:cNvPr>
          <p:cNvCxnSpPr>
            <a:cxnSpLocks/>
          </p:cNvCxnSpPr>
          <p:nvPr/>
        </p:nvCxnSpPr>
        <p:spPr>
          <a:xfrm>
            <a:off x="4570348" y="2407920"/>
            <a:ext cx="0" cy="2613660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5CCA0C-6FFC-45C4-B31F-D6AEB5EAE515}"/>
                  </a:ext>
                </a:extLst>
              </p:cNvPr>
              <p:cNvSpPr txBox="1"/>
              <p:nvPr/>
            </p:nvSpPr>
            <p:spPr>
              <a:xfrm>
                <a:off x="5627900" y="2856261"/>
                <a:ext cx="192424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5CCA0C-6FFC-45C4-B31F-D6AEB5EAE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900" y="2856261"/>
                <a:ext cx="1924245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8BB4C4-75F3-494B-9027-74D21B7842C7}"/>
                  </a:ext>
                </a:extLst>
              </p:cNvPr>
              <p:cNvSpPr txBox="1"/>
              <p:nvPr/>
            </p:nvSpPr>
            <p:spPr>
              <a:xfrm>
                <a:off x="1371576" y="3975241"/>
                <a:ext cx="2020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8BB4C4-75F3-494B-9027-74D21B784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76" y="3975241"/>
                <a:ext cx="2020040" cy="276999"/>
              </a:xfrm>
              <a:prstGeom prst="rect">
                <a:avLst/>
              </a:prstGeom>
              <a:blipFill>
                <a:blip r:embed="rId6"/>
                <a:stretch>
                  <a:fillRect l="-2417" t="-4348" r="-2417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1619A-3D14-4678-BF6D-441734B9A87D}"/>
                  </a:ext>
                </a:extLst>
              </p:cNvPr>
              <p:cNvSpPr txBox="1"/>
              <p:nvPr/>
            </p:nvSpPr>
            <p:spPr>
              <a:xfrm>
                <a:off x="5287224" y="3975241"/>
                <a:ext cx="3303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1619A-3D14-4678-BF6D-441734B9A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224" y="3975241"/>
                <a:ext cx="3303981" cy="276999"/>
              </a:xfrm>
              <a:prstGeom prst="rect">
                <a:avLst/>
              </a:prstGeom>
              <a:blipFill>
                <a:blip r:embed="rId7"/>
                <a:stretch>
                  <a:fillRect l="-1107" t="-4348" r="-1292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747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61F337-C668-434D-817F-6C5EEA72FD11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let's remember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04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61F337-C668-434D-817F-6C5EEA72FD11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let's remember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162F81-FA4D-45BE-B238-8604F741B64A}"/>
                  </a:ext>
                </a:extLst>
              </p:cNvPr>
              <p:cNvSpPr txBox="1"/>
              <p:nvPr/>
            </p:nvSpPr>
            <p:spPr>
              <a:xfrm>
                <a:off x="4137665" y="1428750"/>
                <a:ext cx="865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162F81-FA4D-45BE-B238-8604F741B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5" y="1428750"/>
                <a:ext cx="865365" cy="276999"/>
              </a:xfrm>
              <a:prstGeom prst="rect">
                <a:avLst/>
              </a:prstGeom>
              <a:blipFill>
                <a:blip r:embed="rId4"/>
                <a:stretch>
                  <a:fillRect l="-6338" t="-4348" r="-1408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лако 8">
            <a:extLst>
              <a:ext uri="{FF2B5EF4-FFF2-40B4-BE49-F238E27FC236}">
                <a16:creationId xmlns:a16="http://schemas.microsoft.com/office/drawing/2014/main" id="{6D79E1E3-A847-49D2-B69D-CEB771467D63}"/>
              </a:ext>
            </a:extLst>
          </p:cNvPr>
          <p:cNvSpPr/>
          <p:nvPr/>
        </p:nvSpPr>
        <p:spPr>
          <a:xfrm>
            <a:off x="5212080" y="525376"/>
            <a:ext cx="1524000" cy="96774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it?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21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61F337-C668-434D-817F-6C5EEA72FD11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let's remember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162F81-FA4D-45BE-B238-8604F741B64A}"/>
                  </a:ext>
                </a:extLst>
              </p:cNvPr>
              <p:cNvSpPr txBox="1"/>
              <p:nvPr/>
            </p:nvSpPr>
            <p:spPr>
              <a:xfrm>
                <a:off x="4137665" y="1428750"/>
                <a:ext cx="865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162F81-FA4D-45BE-B238-8604F741B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5" y="1428750"/>
                <a:ext cx="865365" cy="276999"/>
              </a:xfrm>
              <a:prstGeom prst="rect">
                <a:avLst/>
              </a:prstGeom>
              <a:blipFill>
                <a:blip r:embed="rId4"/>
                <a:stretch>
                  <a:fillRect l="-6338" t="-4348" r="-1408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блако 8">
            <a:extLst>
              <a:ext uri="{FF2B5EF4-FFF2-40B4-BE49-F238E27FC236}">
                <a16:creationId xmlns:a16="http://schemas.microsoft.com/office/drawing/2014/main" id="{6D79E1E3-A847-49D2-B69D-CEB771467D63}"/>
              </a:ext>
            </a:extLst>
          </p:cNvPr>
          <p:cNvSpPr/>
          <p:nvPr/>
        </p:nvSpPr>
        <p:spPr>
          <a:xfrm>
            <a:off x="5212080" y="525376"/>
            <a:ext cx="1524000" cy="96774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it?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622ECB-7546-4D48-AE6E-2D533481E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80" y="1139279"/>
            <a:ext cx="2561572" cy="34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7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61F337-C668-434D-817F-6C5EEA72FD11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let's remember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162F81-FA4D-45BE-B238-8604F741B64A}"/>
                  </a:ext>
                </a:extLst>
              </p:cNvPr>
              <p:cNvSpPr txBox="1"/>
              <p:nvPr/>
            </p:nvSpPr>
            <p:spPr>
              <a:xfrm>
                <a:off x="4137665" y="1428750"/>
                <a:ext cx="865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162F81-FA4D-45BE-B238-8604F741B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5" y="1428750"/>
                <a:ext cx="865365" cy="276999"/>
              </a:xfrm>
              <a:prstGeom prst="rect">
                <a:avLst/>
              </a:prstGeom>
              <a:blipFill>
                <a:blip r:embed="rId4"/>
                <a:stretch>
                  <a:fillRect l="-6338" t="-4348" r="-1408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622ECB-7546-4D48-AE6E-2D533481E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80" y="1139279"/>
            <a:ext cx="2561572" cy="3478845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463F3C5C-AF18-445A-9BAE-F0F2F4B8E13B}"/>
              </a:ext>
            </a:extLst>
          </p:cNvPr>
          <p:cNvCxnSpPr>
            <a:stCxn id="2" idx="2"/>
          </p:cNvCxnSpPr>
          <p:nvPr/>
        </p:nvCxnSpPr>
        <p:spPr>
          <a:xfrm>
            <a:off x="4570348" y="1705749"/>
            <a:ext cx="1652" cy="866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E33864-E010-462D-A7FC-EF2D979CC69B}"/>
                  </a:ext>
                </a:extLst>
              </p:cNvPr>
              <p:cNvSpPr txBox="1"/>
              <p:nvPr/>
            </p:nvSpPr>
            <p:spPr>
              <a:xfrm>
                <a:off x="3958857" y="2848749"/>
                <a:ext cx="1269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E33864-E010-462D-A7FC-EF2D979CC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857" y="2848749"/>
                <a:ext cx="1269322" cy="276999"/>
              </a:xfrm>
              <a:prstGeom prst="rect">
                <a:avLst/>
              </a:prstGeom>
              <a:blipFill>
                <a:blip r:embed="rId6"/>
                <a:stretch>
                  <a:fillRect l="-4306" t="-4348" r="-3828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F0514-A605-4411-AA2B-F03E9A13CC96}"/>
              </a:ext>
            </a:extLst>
          </p:cNvPr>
          <p:cNvSpPr txBox="1">
            <a:spLocks/>
          </p:cNvSpPr>
          <p:nvPr/>
        </p:nvSpPr>
        <p:spPr>
          <a:xfrm>
            <a:off x="529036" y="3963724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latin typeface="Times New Roman" panose="02020603050405020304" pitchFamily="18" charset="0"/>
              </a:rPr>
              <a:t>In the LMI case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0FC44B3-27A6-4517-BF9C-B1ECB31FBD35}"/>
              </a:ext>
            </a:extLst>
          </p:cNvPr>
          <p:cNvSpPr/>
          <p:nvPr/>
        </p:nvSpPr>
        <p:spPr>
          <a:xfrm>
            <a:off x="3162176" y="4148548"/>
            <a:ext cx="3233689" cy="907726"/>
          </a:xfrm>
          <a:prstGeom prst="roundRect">
            <a:avLst/>
          </a:prstGeom>
          <a:solidFill>
            <a:schemeClr val="bg1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also define lines and areas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954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61F337-C668-434D-817F-6C5EEA72FD11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88810-7488-49E1-875E-FF48FDA7007F}"/>
                  </a:ext>
                </a:extLst>
              </p:cNvPr>
              <p:cNvSpPr txBox="1"/>
              <p:nvPr/>
            </p:nvSpPr>
            <p:spPr>
              <a:xfrm>
                <a:off x="1570732" y="1097374"/>
                <a:ext cx="1149289" cy="5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≽0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88810-7488-49E1-875E-FF48FDA7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732" y="1097374"/>
                <a:ext cx="1149289" cy="509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 descr="Изображение выглядит как текст, спортивная игра, спорт&#10;&#10;Автоматически созданное описание">
            <a:extLst>
              <a:ext uri="{FF2B5EF4-FFF2-40B4-BE49-F238E27FC236}">
                <a16:creationId xmlns:a16="http://schemas.microsoft.com/office/drawing/2014/main" id="{9C344955-28FB-4F27-B5D2-363068F8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130" y="793857"/>
            <a:ext cx="2880000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4FE04E-1454-4932-97E2-C584C381AB2F}"/>
                  </a:ext>
                </a:extLst>
              </p:cNvPr>
              <p:cNvSpPr txBox="1"/>
              <p:nvPr/>
            </p:nvSpPr>
            <p:spPr>
              <a:xfrm>
                <a:off x="3794520" y="1043064"/>
                <a:ext cx="129214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4FE04E-1454-4932-97E2-C584C381A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20" y="1043064"/>
                <a:ext cx="1292149" cy="617861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F6514B4-F447-427A-9882-2DCDA2FF9C77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  <p:sp>
        <p:nvSpPr>
          <p:cNvPr id="17" name="Стрелка: вверх-вниз 16">
            <a:extLst>
              <a:ext uri="{FF2B5EF4-FFF2-40B4-BE49-F238E27FC236}">
                <a16:creationId xmlns:a16="http://schemas.microsoft.com/office/drawing/2014/main" id="{17AEEECA-8E5A-4A4D-B17E-CBF120574200}"/>
              </a:ext>
            </a:extLst>
          </p:cNvPr>
          <p:cNvSpPr/>
          <p:nvPr/>
        </p:nvSpPr>
        <p:spPr>
          <a:xfrm rot="5400000">
            <a:off x="3158290" y="1020524"/>
            <a:ext cx="197960" cy="662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108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61F337-C668-434D-817F-6C5EEA72FD11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88810-7488-49E1-875E-FF48FDA7007F}"/>
                  </a:ext>
                </a:extLst>
              </p:cNvPr>
              <p:cNvSpPr txBox="1"/>
              <p:nvPr/>
            </p:nvSpPr>
            <p:spPr>
              <a:xfrm>
                <a:off x="1570732" y="1097374"/>
                <a:ext cx="1149289" cy="5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≽0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88810-7488-49E1-875E-FF48FDA7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732" y="1097374"/>
                <a:ext cx="1149289" cy="509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4FE04E-1454-4932-97E2-C584C381AB2F}"/>
                  </a:ext>
                </a:extLst>
              </p:cNvPr>
              <p:cNvSpPr txBox="1"/>
              <p:nvPr/>
            </p:nvSpPr>
            <p:spPr>
              <a:xfrm>
                <a:off x="3794520" y="1043064"/>
                <a:ext cx="129214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4FE04E-1454-4932-97E2-C584C381A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20" y="1043064"/>
                <a:ext cx="1292149" cy="617861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F6514B4-F447-427A-9882-2DCDA2FF9C77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  <p:sp>
        <p:nvSpPr>
          <p:cNvPr id="17" name="Стрелка: вверх-вниз 16">
            <a:extLst>
              <a:ext uri="{FF2B5EF4-FFF2-40B4-BE49-F238E27FC236}">
                <a16:creationId xmlns:a16="http://schemas.microsoft.com/office/drawing/2014/main" id="{17AEEECA-8E5A-4A4D-B17E-CBF120574200}"/>
              </a:ext>
            </a:extLst>
          </p:cNvPr>
          <p:cNvSpPr/>
          <p:nvPr/>
        </p:nvSpPr>
        <p:spPr>
          <a:xfrm rot="5400000">
            <a:off x="3158290" y="1020524"/>
            <a:ext cx="197960" cy="662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5F9C2-7DD9-42B9-A9D6-FC6BBEDD5859}"/>
                  </a:ext>
                </a:extLst>
              </p:cNvPr>
              <p:cNvSpPr txBox="1"/>
              <p:nvPr/>
            </p:nvSpPr>
            <p:spPr>
              <a:xfrm>
                <a:off x="1570732" y="2072572"/>
                <a:ext cx="1143005" cy="421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≽0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5F9C2-7DD9-42B9-A9D6-FC6BBEDD5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732" y="2072572"/>
                <a:ext cx="1143005" cy="421847"/>
              </a:xfrm>
              <a:prstGeom prst="rect">
                <a:avLst/>
              </a:prstGeom>
              <a:blipFill>
                <a:blip r:embed="rId6"/>
                <a:stretch>
                  <a:fillRect t="-4348" r="-4278" b="-188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64F556-3BA4-42DD-BB10-D34913174B87}"/>
                  </a:ext>
                </a:extLst>
              </p:cNvPr>
              <p:cNvSpPr txBox="1"/>
              <p:nvPr/>
            </p:nvSpPr>
            <p:spPr>
              <a:xfrm>
                <a:off x="3794520" y="2018262"/>
                <a:ext cx="125040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64F556-3BA4-42DD-BB10-D34913174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20" y="2018262"/>
                <a:ext cx="1250406" cy="617861"/>
              </a:xfrm>
              <a:prstGeom prst="rect">
                <a:avLst/>
              </a:prstGeom>
              <a:blipFill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73C80D8-F26F-4100-8A5C-205ECF344F1B}"/>
              </a:ext>
            </a:extLst>
          </p:cNvPr>
          <p:cNvSpPr txBox="1"/>
          <p:nvPr/>
        </p:nvSpPr>
        <p:spPr>
          <a:xfrm>
            <a:off x="870667" y="2072525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</a:t>
            </a:r>
            <a:endParaRPr lang="ru-RU" dirty="0"/>
          </a:p>
        </p:txBody>
      </p:sp>
      <p:sp>
        <p:nvSpPr>
          <p:cNvPr id="22" name="Стрелка: вверх-вниз 21">
            <a:extLst>
              <a:ext uri="{FF2B5EF4-FFF2-40B4-BE49-F238E27FC236}">
                <a16:creationId xmlns:a16="http://schemas.microsoft.com/office/drawing/2014/main" id="{F7557428-2A37-4071-B8FC-0FD8B4FFB465}"/>
              </a:ext>
            </a:extLst>
          </p:cNvPr>
          <p:cNvSpPr/>
          <p:nvPr/>
        </p:nvSpPr>
        <p:spPr>
          <a:xfrm rot="5400000">
            <a:off x="3158290" y="1995722"/>
            <a:ext cx="197960" cy="662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6B88B03-FD24-4277-8F5C-5779B41BB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2130" y="79385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14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inequalities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161F337-C668-434D-817F-6C5EEA72FD11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88810-7488-49E1-875E-FF48FDA7007F}"/>
                  </a:ext>
                </a:extLst>
              </p:cNvPr>
              <p:cNvSpPr txBox="1"/>
              <p:nvPr/>
            </p:nvSpPr>
            <p:spPr>
              <a:xfrm>
                <a:off x="1570732" y="1097374"/>
                <a:ext cx="1149289" cy="5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≽0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88810-7488-49E1-875E-FF48FDA7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732" y="1097374"/>
                <a:ext cx="1149289" cy="509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4FE04E-1454-4932-97E2-C584C381AB2F}"/>
                  </a:ext>
                </a:extLst>
              </p:cNvPr>
              <p:cNvSpPr txBox="1"/>
              <p:nvPr/>
            </p:nvSpPr>
            <p:spPr>
              <a:xfrm>
                <a:off x="3794520" y="1043064"/>
                <a:ext cx="129214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4FE04E-1454-4932-97E2-C584C381A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20" y="1043064"/>
                <a:ext cx="1292149" cy="617861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F6514B4-F447-427A-9882-2DCDA2FF9C77}"/>
              </a:ext>
            </a:extLst>
          </p:cNvPr>
          <p:cNvSpPr txBox="1"/>
          <p:nvPr/>
        </p:nvSpPr>
        <p:spPr>
          <a:xfrm>
            <a:off x="870667" y="1097327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</a:t>
            </a:r>
            <a:endParaRPr lang="ru-RU" dirty="0"/>
          </a:p>
        </p:txBody>
      </p:sp>
      <p:sp>
        <p:nvSpPr>
          <p:cNvPr id="17" name="Стрелка: вверх-вниз 16">
            <a:extLst>
              <a:ext uri="{FF2B5EF4-FFF2-40B4-BE49-F238E27FC236}">
                <a16:creationId xmlns:a16="http://schemas.microsoft.com/office/drawing/2014/main" id="{17AEEECA-8E5A-4A4D-B17E-CBF120574200}"/>
              </a:ext>
            </a:extLst>
          </p:cNvPr>
          <p:cNvSpPr/>
          <p:nvPr/>
        </p:nvSpPr>
        <p:spPr>
          <a:xfrm rot="5400000">
            <a:off x="3158290" y="1020524"/>
            <a:ext cx="197960" cy="662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5F9C2-7DD9-42B9-A9D6-FC6BBEDD5859}"/>
                  </a:ext>
                </a:extLst>
              </p:cNvPr>
              <p:cNvSpPr txBox="1"/>
              <p:nvPr/>
            </p:nvSpPr>
            <p:spPr>
              <a:xfrm>
                <a:off x="1570732" y="2072572"/>
                <a:ext cx="1143005" cy="421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≽0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5F9C2-7DD9-42B9-A9D6-FC6BBEDD5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732" y="2072572"/>
                <a:ext cx="1143005" cy="421847"/>
              </a:xfrm>
              <a:prstGeom prst="rect">
                <a:avLst/>
              </a:prstGeom>
              <a:blipFill>
                <a:blip r:embed="rId6"/>
                <a:stretch>
                  <a:fillRect t="-4348" r="-4278" b="-188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64F556-3BA4-42DD-BB10-D34913174B87}"/>
                  </a:ext>
                </a:extLst>
              </p:cNvPr>
              <p:cNvSpPr txBox="1"/>
              <p:nvPr/>
            </p:nvSpPr>
            <p:spPr>
              <a:xfrm>
                <a:off x="3794520" y="2018262"/>
                <a:ext cx="125040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64F556-3BA4-42DD-BB10-D34913174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20" y="2018262"/>
                <a:ext cx="1250406" cy="617861"/>
              </a:xfrm>
              <a:prstGeom prst="rect">
                <a:avLst/>
              </a:prstGeom>
              <a:blipFill>
                <a:blip r:embed="rId7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73C80D8-F26F-4100-8A5C-205ECF344F1B}"/>
              </a:ext>
            </a:extLst>
          </p:cNvPr>
          <p:cNvSpPr txBox="1"/>
          <p:nvPr/>
        </p:nvSpPr>
        <p:spPr>
          <a:xfrm>
            <a:off x="870667" y="2072525"/>
            <a:ext cx="409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</a:t>
            </a:r>
            <a:endParaRPr lang="ru-RU" dirty="0"/>
          </a:p>
        </p:txBody>
      </p:sp>
      <p:sp>
        <p:nvSpPr>
          <p:cNvPr id="22" name="Стрелка: вверх-вниз 21">
            <a:extLst>
              <a:ext uri="{FF2B5EF4-FFF2-40B4-BE49-F238E27FC236}">
                <a16:creationId xmlns:a16="http://schemas.microsoft.com/office/drawing/2014/main" id="{F7557428-2A37-4071-B8FC-0FD8B4FFB465}"/>
              </a:ext>
            </a:extLst>
          </p:cNvPr>
          <p:cNvSpPr/>
          <p:nvPr/>
        </p:nvSpPr>
        <p:spPr>
          <a:xfrm rot="5400000">
            <a:off x="3158290" y="1995722"/>
            <a:ext cx="197960" cy="662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6D9309-DBE8-48FE-B90D-FB0E4E7AF271}"/>
                  </a:ext>
                </a:extLst>
              </p:cNvPr>
              <p:cNvSpPr txBox="1"/>
              <p:nvPr/>
            </p:nvSpPr>
            <p:spPr>
              <a:xfrm>
                <a:off x="1570732" y="3047770"/>
                <a:ext cx="1953805" cy="517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≽0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6D9309-DBE8-48FE-B90D-FB0E4E7A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732" y="3047770"/>
                <a:ext cx="1953805" cy="517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400092-C572-4220-A4DF-78A8A57FB697}"/>
                  </a:ext>
                </a:extLst>
              </p:cNvPr>
              <p:cNvSpPr txBox="1"/>
              <p:nvPr/>
            </p:nvSpPr>
            <p:spPr>
              <a:xfrm>
                <a:off x="1570413" y="4398216"/>
                <a:ext cx="261943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400092-C572-4220-A4DF-78A8A57FB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413" y="4398216"/>
                <a:ext cx="2619435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C3A3285-0FC3-41FD-B0CB-7FA23DDBBEB8}"/>
              </a:ext>
            </a:extLst>
          </p:cNvPr>
          <p:cNvSpPr txBox="1"/>
          <p:nvPr/>
        </p:nvSpPr>
        <p:spPr>
          <a:xfrm>
            <a:off x="870667" y="3047723"/>
            <a:ext cx="488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III</a:t>
            </a:r>
            <a:endParaRPr lang="ru-RU" dirty="0"/>
          </a:p>
        </p:txBody>
      </p:sp>
      <p:sp>
        <p:nvSpPr>
          <p:cNvPr id="26" name="Стрелка: вверх-вниз 25">
            <a:extLst>
              <a:ext uri="{FF2B5EF4-FFF2-40B4-BE49-F238E27FC236}">
                <a16:creationId xmlns:a16="http://schemas.microsoft.com/office/drawing/2014/main" id="{54D2E0FD-AD47-440E-82FB-37A7A97870E6}"/>
              </a:ext>
            </a:extLst>
          </p:cNvPr>
          <p:cNvSpPr/>
          <p:nvPr/>
        </p:nvSpPr>
        <p:spPr>
          <a:xfrm rot="10800000">
            <a:off x="2142234" y="3673857"/>
            <a:ext cx="197960" cy="662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CA3A85-C9E9-44BD-BB47-0BD26F8ABF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2130" y="79385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3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Positive definite matrix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0A9B0A-20B0-44D8-A28A-601006FF5C17}"/>
              </a:ext>
            </a:extLst>
          </p:cNvPr>
          <p:cNvSpPr txBox="1">
            <a:spLocks/>
          </p:cNvSpPr>
          <p:nvPr/>
        </p:nvSpPr>
        <p:spPr>
          <a:xfrm>
            <a:off x="529036" y="2439073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10FE39-5238-4010-8445-A089B2F15021}"/>
                  </a:ext>
                </a:extLst>
              </p:cNvPr>
              <p:cNvSpPr txBox="1"/>
              <p:nvPr/>
            </p:nvSpPr>
            <p:spPr>
              <a:xfrm>
                <a:off x="2851109" y="2957932"/>
                <a:ext cx="2079928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10FE39-5238-4010-8445-A089B2F15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109" y="2957932"/>
                <a:ext cx="2079928" cy="463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21DEA0C1-B087-4BC8-99E1-4636495B2D7E}"/>
                  </a:ext>
                </a:extLst>
              </p:cNvPr>
              <p:cNvSpPr/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ru-RU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21DEA0C1-B087-4BC8-99E1-4636495B2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80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Видео 5">
            <a:extLst>
              <a:ext uri="{FF2B5EF4-FFF2-40B4-BE49-F238E27FC236}">
                <a16:creationId xmlns:a16="http://schemas.microsoft.com/office/drawing/2014/main" id="{1CBE23AD-9424-A85D-34AC-4AE24B8236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7CDB05-B849-4A87-8295-DA0397F1474E}"/>
              </a:ext>
            </a:extLst>
          </p:cNvPr>
          <p:cNvSpPr txBox="1">
            <a:spLocks/>
          </p:cNvSpPr>
          <p:nvPr/>
        </p:nvSpPr>
        <p:spPr>
          <a:xfrm>
            <a:off x="743140" y="927382"/>
            <a:ext cx="3473680" cy="19669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 Lyapunov Function </a:t>
            </a:r>
            <a:endParaRPr lang="ru-RU" sz="3200" b="1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9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00315" y="1340513"/>
                <a:ext cx="940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15" y="1340513"/>
                <a:ext cx="940065" cy="276999"/>
              </a:xfrm>
              <a:prstGeom prst="rect">
                <a:avLst/>
              </a:prstGeom>
              <a:blipFill>
                <a:blip r:embed="rId3"/>
                <a:stretch>
                  <a:fillRect l="-3247" t="-444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ru-RU" dirty="0" err="1">
                <a:latin typeface="Times New Roman" panose="02020603050405020304" pitchFamily="18" charset="0"/>
              </a:rPr>
              <a:t>let's</a:t>
            </a: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</a:rPr>
              <a:t>remember</a:t>
            </a:r>
            <a:endParaRPr lang="ru-RU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93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00315" y="1340513"/>
                <a:ext cx="940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15" y="1340513"/>
                <a:ext cx="940065" cy="276999"/>
              </a:xfrm>
              <a:prstGeom prst="rect">
                <a:avLst/>
              </a:prstGeom>
              <a:blipFill>
                <a:blip r:embed="rId3"/>
                <a:stretch>
                  <a:fillRect l="-3247" t="-444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ru-RU" dirty="0" err="1">
                <a:latin typeface="Times New Roman" panose="02020603050405020304" pitchFamily="18" charset="0"/>
              </a:rPr>
              <a:t>let's</a:t>
            </a: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</a:rPr>
              <a:t>remember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D14F-ACDA-447F-A579-C8A1A7B9F63E}"/>
                  </a:ext>
                </a:extLst>
              </p:cNvPr>
              <p:cNvSpPr txBox="1"/>
              <p:nvPr/>
            </p:nvSpPr>
            <p:spPr>
              <a:xfrm>
                <a:off x="529034" y="1709845"/>
                <a:ext cx="5898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 stable if there exists such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that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D14F-ACDA-447F-A579-C8A1A7B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4" y="1709845"/>
                <a:ext cx="5898463" cy="369332"/>
              </a:xfrm>
              <a:prstGeom prst="rect">
                <a:avLst/>
              </a:prstGeom>
              <a:blipFill>
                <a:blip r:embed="rId6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21D20-8351-4803-A27A-18E4DE29C479}"/>
                  </a:ext>
                </a:extLst>
              </p:cNvPr>
              <p:cNvSpPr txBox="1"/>
              <p:nvPr/>
            </p:nvSpPr>
            <p:spPr>
              <a:xfrm>
                <a:off x="1396666" y="2171510"/>
                <a:ext cx="107106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21D20-8351-4803-A27A-18E4DE29C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666" y="2171510"/>
                <a:ext cx="1071062" cy="617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82058-8E42-480F-9D17-C1F0A04B25E4}"/>
                  </a:ext>
                </a:extLst>
              </p:cNvPr>
              <p:cNvSpPr txBox="1"/>
              <p:nvPr/>
            </p:nvSpPr>
            <p:spPr>
              <a:xfrm>
                <a:off x="2872695" y="2480440"/>
                <a:ext cx="887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82058-8E42-480F-9D17-C1F0A04B2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695" y="2480440"/>
                <a:ext cx="887038" cy="276999"/>
              </a:xfrm>
              <a:prstGeom prst="rect">
                <a:avLst/>
              </a:prstGeom>
              <a:blipFill>
                <a:blip r:embed="rId8"/>
                <a:stretch>
                  <a:fillRect l="-15753" t="-31111" r="-8219" b="-4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17F10-CDCC-41BE-A8BF-BBB7AE3F53E5}"/>
                  </a:ext>
                </a:extLst>
              </p:cNvPr>
              <p:cNvSpPr txBox="1"/>
              <p:nvPr/>
            </p:nvSpPr>
            <p:spPr>
              <a:xfrm>
                <a:off x="5379903" y="2106919"/>
                <a:ext cx="104759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17F10-CDCC-41BE-A8BF-BBB7AE3F5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903" y="2106919"/>
                <a:ext cx="1047594" cy="7194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D3EBB-F343-49B3-85ED-6E4822BF3BDA}"/>
                  </a:ext>
                </a:extLst>
              </p:cNvPr>
              <p:cNvSpPr txBox="1"/>
              <p:nvPr/>
            </p:nvSpPr>
            <p:spPr>
              <a:xfrm>
                <a:off x="6855932" y="2503924"/>
                <a:ext cx="887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D3EBB-F343-49B3-85ED-6E4822BF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932" y="2503924"/>
                <a:ext cx="887038" cy="276999"/>
              </a:xfrm>
              <a:prstGeom prst="rect">
                <a:avLst/>
              </a:prstGeom>
              <a:blipFill>
                <a:blip r:embed="rId10"/>
                <a:stretch>
                  <a:fillRect l="-16552" t="-31111" r="-8276" b="-4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16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00315" y="1340513"/>
                <a:ext cx="940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315" y="1340513"/>
                <a:ext cx="940065" cy="276999"/>
              </a:xfrm>
              <a:prstGeom prst="rect">
                <a:avLst/>
              </a:prstGeom>
              <a:blipFill>
                <a:blip r:embed="rId3"/>
                <a:stretch>
                  <a:fillRect l="-3247" t="-444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ru-RU" dirty="0" err="1">
                <a:latin typeface="Times New Roman" panose="02020603050405020304" pitchFamily="18" charset="0"/>
              </a:rPr>
              <a:t>let's</a:t>
            </a: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</a:rPr>
              <a:t>remember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D14F-ACDA-447F-A579-C8A1A7B9F63E}"/>
                  </a:ext>
                </a:extLst>
              </p:cNvPr>
              <p:cNvSpPr txBox="1"/>
              <p:nvPr/>
            </p:nvSpPr>
            <p:spPr>
              <a:xfrm>
                <a:off x="529034" y="1709845"/>
                <a:ext cx="5898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 stable if there exists such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that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D14F-ACDA-447F-A579-C8A1A7B9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4" y="1709845"/>
                <a:ext cx="5898463" cy="369332"/>
              </a:xfrm>
              <a:prstGeom prst="rect">
                <a:avLst/>
              </a:prstGeom>
              <a:blipFill>
                <a:blip r:embed="rId6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21D20-8351-4803-A27A-18E4DE29C479}"/>
                  </a:ext>
                </a:extLst>
              </p:cNvPr>
              <p:cNvSpPr txBox="1"/>
              <p:nvPr/>
            </p:nvSpPr>
            <p:spPr>
              <a:xfrm>
                <a:off x="1396666" y="2171510"/>
                <a:ext cx="1071062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921D20-8351-4803-A27A-18E4DE29C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666" y="2171510"/>
                <a:ext cx="1071062" cy="617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82058-8E42-480F-9D17-C1F0A04B25E4}"/>
                  </a:ext>
                </a:extLst>
              </p:cNvPr>
              <p:cNvSpPr txBox="1"/>
              <p:nvPr/>
            </p:nvSpPr>
            <p:spPr>
              <a:xfrm>
                <a:off x="2872695" y="2480440"/>
                <a:ext cx="887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82058-8E42-480F-9D17-C1F0A04B2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695" y="2480440"/>
                <a:ext cx="887038" cy="276999"/>
              </a:xfrm>
              <a:prstGeom prst="rect">
                <a:avLst/>
              </a:prstGeom>
              <a:blipFill>
                <a:blip r:embed="rId8"/>
                <a:stretch>
                  <a:fillRect l="-15753" t="-31111" r="-8219" b="-4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17F10-CDCC-41BE-A8BF-BBB7AE3F53E5}"/>
                  </a:ext>
                </a:extLst>
              </p:cNvPr>
              <p:cNvSpPr txBox="1"/>
              <p:nvPr/>
            </p:nvSpPr>
            <p:spPr>
              <a:xfrm>
                <a:off x="5379903" y="2106919"/>
                <a:ext cx="104759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17F10-CDCC-41BE-A8BF-BBB7AE3F5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903" y="2106919"/>
                <a:ext cx="1047594" cy="7194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D3EBB-F343-49B3-85ED-6E4822BF3BDA}"/>
                  </a:ext>
                </a:extLst>
              </p:cNvPr>
              <p:cNvSpPr txBox="1"/>
              <p:nvPr/>
            </p:nvSpPr>
            <p:spPr>
              <a:xfrm>
                <a:off x="6855932" y="2503924"/>
                <a:ext cx="887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D3EBB-F343-49B3-85ED-6E4822BF3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932" y="2503924"/>
                <a:ext cx="887038" cy="276999"/>
              </a:xfrm>
              <a:prstGeom prst="rect">
                <a:avLst/>
              </a:prstGeom>
              <a:blipFill>
                <a:blip r:embed="rId10"/>
                <a:stretch>
                  <a:fillRect l="-16552" t="-31111" r="-8276" b="-4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D8BE04-F665-43B9-B470-1E70DCEB7453}"/>
                  </a:ext>
                </a:extLst>
              </p:cNvPr>
              <p:cNvSpPr txBox="1"/>
              <p:nvPr/>
            </p:nvSpPr>
            <p:spPr>
              <a:xfrm>
                <a:off x="529035" y="3005968"/>
                <a:ext cx="5898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than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 an asymptotically stable point.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D8BE04-F665-43B9-B470-1E70DCEB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5" y="3005968"/>
                <a:ext cx="5898463" cy="369332"/>
              </a:xfrm>
              <a:prstGeom prst="rect">
                <a:avLst/>
              </a:prstGeom>
              <a:blipFill>
                <a:blip r:embed="rId11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23029E9-3230-4384-BC22-D63F9662ED57}"/>
              </a:ext>
            </a:extLst>
          </p:cNvPr>
          <p:cNvCxnSpPr/>
          <p:nvPr/>
        </p:nvCxnSpPr>
        <p:spPr>
          <a:xfrm>
            <a:off x="2183980" y="3375300"/>
            <a:ext cx="25089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992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4F07DE2-99CD-4B85-A7CF-F2CADD534B36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67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45D14F-ACDA-447F-A579-C8A1A7B9F63E}"/>
              </a:ext>
            </a:extLst>
          </p:cNvPr>
          <p:cNvSpPr txBox="1"/>
          <p:nvPr/>
        </p:nvSpPr>
        <p:spPr>
          <a:xfrm>
            <a:off x="529034" y="1709845"/>
            <a:ext cx="589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 's choose the following as the Lyapunov function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/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blipFill>
                <a:blip r:embed="rId5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2AFB640-E923-4F10-976F-0A780ACE6406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6"/>
              </a:buBlip>
            </a:pPr>
            <a:r>
              <a:rPr lang="en-US" dirty="0">
                <a:latin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643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D14F-ACDA-447F-A579-C8A1A7B9F63E}"/>
              </a:ext>
            </a:extLst>
          </p:cNvPr>
          <p:cNvSpPr txBox="1"/>
          <p:nvPr/>
        </p:nvSpPr>
        <p:spPr>
          <a:xfrm>
            <a:off x="529034" y="1709845"/>
            <a:ext cx="589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 's choose the following as the Lyapunov function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/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blipFill>
                <a:blip r:embed="rId6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/>
              <p:nvPr/>
            </p:nvSpPr>
            <p:spPr>
              <a:xfrm>
                <a:off x="3478265" y="3277209"/>
                <a:ext cx="2191882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265" y="3277209"/>
                <a:ext cx="2191882" cy="285656"/>
              </a:xfrm>
              <a:prstGeom prst="rect">
                <a:avLst/>
              </a:prstGeom>
              <a:blipFill>
                <a:blip r:embed="rId7"/>
                <a:stretch>
                  <a:fillRect l="-2228" t="-15217" r="-3900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EBBE141-E8CC-42E7-9548-9689E5074069}"/>
              </a:ext>
            </a:extLst>
          </p:cNvPr>
          <p:cNvSpPr txBox="1"/>
          <p:nvPr/>
        </p:nvSpPr>
        <p:spPr>
          <a:xfrm>
            <a:off x="529035" y="26694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Consider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derivative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dirty="0">
                <a:latin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D14F-ACDA-447F-A579-C8A1A7B9F63E}"/>
              </a:ext>
            </a:extLst>
          </p:cNvPr>
          <p:cNvSpPr txBox="1"/>
          <p:nvPr/>
        </p:nvSpPr>
        <p:spPr>
          <a:xfrm>
            <a:off x="529034" y="1709845"/>
            <a:ext cx="589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 's choose the following as the Lyapunov function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/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blipFill>
                <a:blip r:embed="rId6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/>
              <p:nvPr/>
            </p:nvSpPr>
            <p:spPr>
              <a:xfrm>
                <a:off x="3478265" y="3277209"/>
                <a:ext cx="2191882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265" y="3277209"/>
                <a:ext cx="2191882" cy="285656"/>
              </a:xfrm>
              <a:prstGeom prst="rect">
                <a:avLst/>
              </a:prstGeom>
              <a:blipFill>
                <a:blip r:embed="rId7"/>
                <a:stretch>
                  <a:fillRect l="-2228" t="-15217" r="-3900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EBBE141-E8CC-42E7-9548-9689E5074069}"/>
              </a:ext>
            </a:extLst>
          </p:cNvPr>
          <p:cNvSpPr txBox="1"/>
          <p:nvPr/>
        </p:nvSpPr>
        <p:spPr>
          <a:xfrm>
            <a:off x="529035" y="26694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Consider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derivative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535F6-CCF2-4C3D-9FA8-0983705E3C82}"/>
                  </a:ext>
                </a:extLst>
              </p:cNvPr>
              <p:cNvSpPr txBox="1"/>
              <p:nvPr/>
            </p:nvSpPr>
            <p:spPr>
              <a:xfrm>
                <a:off x="4015976" y="3650331"/>
                <a:ext cx="2324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535F6-CCF2-4C3D-9FA8-0983705E3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76" y="3650331"/>
                <a:ext cx="2324226" cy="276999"/>
              </a:xfrm>
              <a:prstGeom prst="rect">
                <a:avLst/>
              </a:prstGeom>
              <a:blipFill>
                <a:blip r:embed="rId8"/>
                <a:stretch>
                  <a:fillRect l="-787" t="-4444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DC6680-74EB-4A55-870E-A20D02114E30}"/>
                  </a:ext>
                </a:extLst>
              </p:cNvPr>
              <p:cNvSpPr txBox="1"/>
              <p:nvPr/>
            </p:nvSpPr>
            <p:spPr>
              <a:xfrm>
                <a:off x="4015976" y="4012247"/>
                <a:ext cx="2060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DC6680-74EB-4A55-870E-A20D02114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76" y="4012247"/>
                <a:ext cx="2060436" cy="276999"/>
              </a:xfrm>
              <a:prstGeom prst="rect">
                <a:avLst/>
              </a:prstGeom>
              <a:blipFill>
                <a:blip r:embed="rId9"/>
                <a:stretch>
                  <a:fillRect l="-888" t="-4348" r="-1775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1AF952-649F-4A11-86E4-4A21658E8AA2}"/>
                  </a:ext>
                </a:extLst>
              </p:cNvPr>
              <p:cNvSpPr txBox="1"/>
              <p:nvPr/>
            </p:nvSpPr>
            <p:spPr>
              <a:xfrm>
                <a:off x="4015976" y="4374163"/>
                <a:ext cx="1871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1AF952-649F-4A11-86E4-4A21658E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76" y="4374163"/>
                <a:ext cx="1871025" cy="276999"/>
              </a:xfrm>
              <a:prstGeom prst="rect">
                <a:avLst/>
              </a:prstGeom>
              <a:blipFill>
                <a:blip r:embed="rId10"/>
                <a:stretch>
                  <a:fillRect l="-977" t="-4444" r="-1303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869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dirty="0">
                <a:latin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D14F-ACDA-447F-A579-C8A1A7B9F63E}"/>
              </a:ext>
            </a:extLst>
          </p:cNvPr>
          <p:cNvSpPr txBox="1"/>
          <p:nvPr/>
        </p:nvSpPr>
        <p:spPr>
          <a:xfrm>
            <a:off x="529034" y="1709845"/>
            <a:ext cx="589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 's choose the following as the Lyapunov function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/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blipFill>
                <a:blip r:embed="rId6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/>
              <p:nvPr/>
            </p:nvSpPr>
            <p:spPr>
              <a:xfrm>
                <a:off x="3478265" y="3277209"/>
                <a:ext cx="2191882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265" y="3277209"/>
                <a:ext cx="2191882" cy="285656"/>
              </a:xfrm>
              <a:prstGeom prst="rect">
                <a:avLst/>
              </a:prstGeom>
              <a:blipFill>
                <a:blip r:embed="rId7"/>
                <a:stretch>
                  <a:fillRect l="-2228" t="-15217" r="-3900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EBBE141-E8CC-42E7-9548-9689E5074069}"/>
              </a:ext>
            </a:extLst>
          </p:cNvPr>
          <p:cNvSpPr txBox="1"/>
          <p:nvPr/>
        </p:nvSpPr>
        <p:spPr>
          <a:xfrm>
            <a:off x="529035" y="26694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Consider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derivative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535F6-CCF2-4C3D-9FA8-0983705E3C82}"/>
                  </a:ext>
                </a:extLst>
              </p:cNvPr>
              <p:cNvSpPr txBox="1"/>
              <p:nvPr/>
            </p:nvSpPr>
            <p:spPr>
              <a:xfrm>
                <a:off x="4015976" y="3650331"/>
                <a:ext cx="2324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F535F6-CCF2-4C3D-9FA8-0983705E3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76" y="3650331"/>
                <a:ext cx="2324226" cy="276999"/>
              </a:xfrm>
              <a:prstGeom prst="rect">
                <a:avLst/>
              </a:prstGeom>
              <a:blipFill>
                <a:blip r:embed="rId8"/>
                <a:stretch>
                  <a:fillRect l="-787" t="-4444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DC6680-74EB-4A55-870E-A20D02114E30}"/>
                  </a:ext>
                </a:extLst>
              </p:cNvPr>
              <p:cNvSpPr txBox="1"/>
              <p:nvPr/>
            </p:nvSpPr>
            <p:spPr>
              <a:xfrm>
                <a:off x="4015976" y="4012247"/>
                <a:ext cx="2060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DC6680-74EB-4A55-870E-A20D02114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76" y="4012247"/>
                <a:ext cx="2060436" cy="276999"/>
              </a:xfrm>
              <a:prstGeom prst="rect">
                <a:avLst/>
              </a:prstGeom>
              <a:blipFill>
                <a:blip r:embed="rId9"/>
                <a:stretch>
                  <a:fillRect l="-888" t="-4348" r="-1775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1AF952-649F-4A11-86E4-4A21658E8AA2}"/>
                  </a:ext>
                </a:extLst>
              </p:cNvPr>
              <p:cNvSpPr txBox="1"/>
              <p:nvPr/>
            </p:nvSpPr>
            <p:spPr>
              <a:xfrm>
                <a:off x="4015976" y="4374163"/>
                <a:ext cx="1871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1AF952-649F-4A11-86E4-4A21658E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76" y="4374163"/>
                <a:ext cx="1871025" cy="276999"/>
              </a:xfrm>
              <a:prstGeom prst="rect">
                <a:avLst/>
              </a:prstGeom>
              <a:blipFill>
                <a:blip r:embed="rId10"/>
                <a:stretch>
                  <a:fillRect l="-977" t="-4444" r="-1303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F983B9A0-DE34-481A-BE35-49B1C5A7DD99}"/>
              </a:ext>
            </a:extLst>
          </p:cNvPr>
          <p:cNvSpPr/>
          <p:nvPr/>
        </p:nvSpPr>
        <p:spPr>
          <a:xfrm>
            <a:off x="4513735" y="4274411"/>
            <a:ext cx="1222047" cy="50049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180C-9C25-4BCE-90ED-22B4119E97A5}"/>
                  </a:ext>
                </a:extLst>
              </p:cNvPr>
              <p:cNvSpPr txBox="1"/>
              <p:nvPr/>
            </p:nvSpPr>
            <p:spPr>
              <a:xfrm>
                <a:off x="6709409" y="4289246"/>
                <a:ext cx="2055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?</a:t>
                </a:r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180C-9C25-4BCE-90ED-22B4119E9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409" y="4289246"/>
                <a:ext cx="2055130" cy="369332"/>
              </a:xfrm>
              <a:prstGeom prst="rect">
                <a:avLst/>
              </a:prstGeom>
              <a:blipFill>
                <a:blip r:embed="rId11"/>
                <a:stretch>
                  <a:fillRect l="-2671"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96837552-BFBB-471D-B5D9-75AB9057B9BE}"/>
              </a:ext>
            </a:extLst>
          </p:cNvPr>
          <p:cNvCxnSpPr>
            <a:cxnSpLocks/>
            <a:stCxn id="23" idx="2"/>
            <a:endCxn id="22" idx="4"/>
          </p:cNvCxnSpPr>
          <p:nvPr/>
        </p:nvCxnSpPr>
        <p:spPr>
          <a:xfrm rot="5400000">
            <a:off x="6372704" y="3410634"/>
            <a:ext cx="116327" cy="2612215"/>
          </a:xfrm>
          <a:prstGeom prst="curvedConnector3">
            <a:avLst>
              <a:gd name="adj1" fmla="val 29651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347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dirty="0">
                <a:latin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D14F-ACDA-447F-A579-C8A1A7B9F63E}"/>
              </a:ext>
            </a:extLst>
          </p:cNvPr>
          <p:cNvSpPr txBox="1"/>
          <p:nvPr/>
        </p:nvSpPr>
        <p:spPr>
          <a:xfrm>
            <a:off x="529034" y="1709845"/>
            <a:ext cx="589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 's choose the following as the Lyapunov function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/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blipFill>
                <a:blip r:embed="rId6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/>
              <p:nvPr/>
            </p:nvSpPr>
            <p:spPr>
              <a:xfrm>
                <a:off x="3478265" y="3277209"/>
                <a:ext cx="2408736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265" y="3277209"/>
                <a:ext cx="2408736" cy="285656"/>
              </a:xfrm>
              <a:prstGeom prst="rect">
                <a:avLst/>
              </a:prstGeom>
              <a:blipFill>
                <a:blip r:embed="rId7"/>
                <a:stretch>
                  <a:fillRect l="-2025" t="-15217" r="-1013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EBBE141-E8CC-42E7-9548-9689E5074069}"/>
              </a:ext>
            </a:extLst>
          </p:cNvPr>
          <p:cNvSpPr txBox="1"/>
          <p:nvPr/>
        </p:nvSpPr>
        <p:spPr>
          <a:xfrm>
            <a:off x="529035" y="26694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Consider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derivative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2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Positive definite matrix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/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0A9B0A-20B0-44D8-A28A-601006FF5C17}"/>
              </a:ext>
            </a:extLst>
          </p:cNvPr>
          <p:cNvSpPr txBox="1">
            <a:spLocks/>
          </p:cNvSpPr>
          <p:nvPr/>
        </p:nvSpPr>
        <p:spPr>
          <a:xfrm>
            <a:off x="529036" y="2439073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/>
              <p:nvPr/>
            </p:nvSpPr>
            <p:spPr>
              <a:xfrm>
                <a:off x="2843552" y="2957932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2957932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E9401F-B795-45A4-A03E-B72FE1501F50}"/>
                  </a:ext>
                </a:extLst>
              </p:cNvPr>
              <p:cNvSpPr txBox="1"/>
              <p:nvPr/>
            </p:nvSpPr>
            <p:spPr>
              <a:xfrm>
                <a:off x="6926749" y="2911765"/>
                <a:ext cx="1491794" cy="55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ru-RU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E9401F-B795-45A4-A03E-B72FE15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749" y="2911765"/>
                <a:ext cx="1491794" cy="555537"/>
              </a:xfrm>
              <a:prstGeom prst="rect">
                <a:avLst/>
              </a:prstGeom>
              <a:blipFill>
                <a:blip r:embed="rId6"/>
                <a:stretch>
                  <a:fillRect l="-32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547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dirty="0">
                <a:latin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D14F-ACDA-447F-A579-C8A1A7B9F63E}"/>
              </a:ext>
            </a:extLst>
          </p:cNvPr>
          <p:cNvSpPr txBox="1"/>
          <p:nvPr/>
        </p:nvSpPr>
        <p:spPr>
          <a:xfrm>
            <a:off x="529034" y="1709845"/>
            <a:ext cx="589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 's choose the following as the Lyapunov function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/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blipFill>
                <a:blip r:embed="rId6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/>
              <p:nvPr/>
            </p:nvSpPr>
            <p:spPr>
              <a:xfrm>
                <a:off x="3478265" y="3277209"/>
                <a:ext cx="2408736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265" y="3277209"/>
                <a:ext cx="2408736" cy="285656"/>
              </a:xfrm>
              <a:prstGeom prst="rect">
                <a:avLst/>
              </a:prstGeom>
              <a:blipFill>
                <a:blip r:embed="rId7"/>
                <a:stretch>
                  <a:fillRect l="-2025" t="-15217" r="-1013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EBBE141-E8CC-42E7-9548-9689E5074069}"/>
              </a:ext>
            </a:extLst>
          </p:cNvPr>
          <p:cNvSpPr txBox="1"/>
          <p:nvPr/>
        </p:nvSpPr>
        <p:spPr>
          <a:xfrm>
            <a:off x="529035" y="26694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Consider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derivative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лако 1">
                <a:extLst>
                  <a:ext uri="{FF2B5EF4-FFF2-40B4-BE49-F238E27FC236}">
                    <a16:creationId xmlns:a16="http://schemas.microsoft.com/office/drawing/2014/main" id="{E179FBEF-E3E7-4BB0-ABF7-FD5C5BAD1A44}"/>
                  </a:ext>
                </a:extLst>
              </p:cNvPr>
              <p:cNvSpPr/>
              <p:nvPr/>
            </p:nvSpPr>
            <p:spPr>
              <a:xfrm>
                <a:off x="6709409" y="2236828"/>
                <a:ext cx="1863932" cy="1248628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Asymptotic stability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Облако 1">
                <a:extLst>
                  <a:ext uri="{FF2B5EF4-FFF2-40B4-BE49-F238E27FC236}">
                    <a16:creationId xmlns:a16="http://schemas.microsoft.com/office/drawing/2014/main" id="{E179FBEF-E3E7-4BB0-ABF7-FD5C5BAD1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409" y="2236828"/>
                <a:ext cx="1863932" cy="1248628"/>
              </a:xfrm>
              <a:prstGeom prst="cloud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95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dirty="0">
                <a:latin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D14F-ACDA-447F-A579-C8A1A7B9F63E}"/>
              </a:ext>
            </a:extLst>
          </p:cNvPr>
          <p:cNvSpPr txBox="1"/>
          <p:nvPr/>
        </p:nvSpPr>
        <p:spPr>
          <a:xfrm>
            <a:off x="529034" y="1709845"/>
            <a:ext cx="589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 's choose the following as the Lyapunov function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/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F0AC46-9C3D-4FC7-94D8-120530B9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26" y="2302594"/>
                <a:ext cx="1368644" cy="276999"/>
              </a:xfrm>
              <a:prstGeom prst="rect">
                <a:avLst/>
              </a:prstGeom>
              <a:blipFill>
                <a:blip r:embed="rId6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/>
              <p:nvPr/>
            </p:nvSpPr>
            <p:spPr>
              <a:xfrm>
                <a:off x="3478265" y="3277209"/>
                <a:ext cx="2408736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51B3A-79EC-40E0-BF6E-91C1AA21C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265" y="3277209"/>
                <a:ext cx="2408736" cy="285656"/>
              </a:xfrm>
              <a:prstGeom prst="rect">
                <a:avLst/>
              </a:prstGeom>
              <a:blipFill>
                <a:blip r:embed="rId7"/>
                <a:stretch>
                  <a:fillRect l="-2025" t="-15217" r="-1013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EBBE141-E8CC-42E7-9548-9689E5074069}"/>
              </a:ext>
            </a:extLst>
          </p:cNvPr>
          <p:cNvSpPr txBox="1"/>
          <p:nvPr/>
        </p:nvSpPr>
        <p:spPr>
          <a:xfrm>
            <a:off x="529035" y="26694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Consider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derivative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Облако 1">
                <a:extLst>
                  <a:ext uri="{FF2B5EF4-FFF2-40B4-BE49-F238E27FC236}">
                    <a16:creationId xmlns:a16="http://schemas.microsoft.com/office/drawing/2014/main" id="{E179FBEF-E3E7-4BB0-ABF7-FD5C5BAD1A44}"/>
                  </a:ext>
                </a:extLst>
              </p:cNvPr>
              <p:cNvSpPr/>
              <p:nvPr/>
            </p:nvSpPr>
            <p:spPr>
              <a:xfrm>
                <a:off x="6709409" y="2236828"/>
                <a:ext cx="2010204" cy="1248628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Asymptotic stability</a:t>
                </a:r>
                <a:endParaRPr lang="ru-RU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" name="Облако 1">
                <a:extLst>
                  <a:ext uri="{FF2B5EF4-FFF2-40B4-BE49-F238E27FC236}">
                    <a16:creationId xmlns:a16="http://schemas.microsoft.com/office/drawing/2014/main" id="{E179FBEF-E3E7-4BB0-ABF7-FD5C5BAD1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409" y="2236828"/>
                <a:ext cx="2010204" cy="1248628"/>
              </a:xfrm>
              <a:prstGeom prst="cloud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883504" y="4143036"/>
                <a:ext cx="159825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𝑄𝐴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04" y="4143036"/>
                <a:ext cx="1598258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EB9E82A2-D0AC-4F30-97DA-D6F3D29A9735}"/>
              </a:ext>
            </a:extLst>
          </p:cNvPr>
          <p:cNvCxnSpPr>
            <a:cxnSpLocks/>
            <a:stCxn id="2" idx="1"/>
          </p:cNvCxnSpPr>
          <p:nvPr/>
        </p:nvCxnSpPr>
        <p:spPr>
          <a:xfrm rot="5400000">
            <a:off x="6166098" y="2910231"/>
            <a:ext cx="974519" cy="212230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377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dirty="0">
                <a:latin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771219" y="2193518"/>
                <a:ext cx="159825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𝑄𝐴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219" y="2193518"/>
                <a:ext cx="1598258" cy="617861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D58620C-9984-4A50-8FB1-A3E1A17CED73}"/>
              </a:ext>
            </a:extLst>
          </p:cNvPr>
          <p:cNvSpPr txBox="1">
            <a:spLocks/>
          </p:cNvSpPr>
          <p:nvPr/>
        </p:nvSpPr>
        <p:spPr>
          <a:xfrm>
            <a:off x="595784" y="1781444"/>
            <a:ext cx="3284244" cy="7903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Lyapunov’s inequality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518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dirty="0">
                <a:latin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771219" y="2193518"/>
                <a:ext cx="159825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𝑄𝐴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219" y="2193518"/>
                <a:ext cx="1598258" cy="617861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D58620C-9984-4A50-8FB1-A3E1A17CED73}"/>
              </a:ext>
            </a:extLst>
          </p:cNvPr>
          <p:cNvSpPr txBox="1">
            <a:spLocks/>
          </p:cNvSpPr>
          <p:nvPr/>
        </p:nvSpPr>
        <p:spPr>
          <a:xfrm>
            <a:off x="595784" y="1781444"/>
            <a:ext cx="3284244" cy="7903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Lyapunov’s inequality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3111480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3771219" y="3521345"/>
                <a:ext cx="181966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𝑄𝐴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219" y="3521345"/>
                <a:ext cx="1819665" cy="8842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159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14" y="1340513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4444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case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39" y="1298054"/>
                <a:ext cx="1577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r>
              <a:rPr lang="en-US" dirty="0">
                <a:latin typeface="Times New Roman" panose="02020603050405020304" pitchFamily="18" charset="0"/>
              </a:rPr>
              <a:t>Lyapunov Function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771219" y="2193518"/>
                <a:ext cx="159825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𝑄𝐴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219" y="2193518"/>
                <a:ext cx="1598258" cy="617861"/>
              </a:xfrm>
              <a:prstGeom prst="rect">
                <a:avLst/>
              </a:prstGeom>
              <a:blipFill>
                <a:blip r:embed="rId6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D58620C-9984-4A50-8FB1-A3E1A17CED73}"/>
              </a:ext>
            </a:extLst>
          </p:cNvPr>
          <p:cNvSpPr txBox="1">
            <a:spLocks/>
          </p:cNvSpPr>
          <p:nvPr/>
        </p:nvSpPr>
        <p:spPr>
          <a:xfrm>
            <a:off x="595784" y="1781444"/>
            <a:ext cx="3284244" cy="79030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Lyapunov’s inequality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3111480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3771219" y="3521345"/>
                <a:ext cx="181966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𝑄𝐴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219" y="3521345"/>
                <a:ext cx="1819665" cy="8842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51CD629D-2E43-4131-BDAE-E1236D25CF7C}"/>
              </a:ext>
            </a:extLst>
          </p:cNvPr>
          <p:cNvCxnSpPr>
            <a:stCxn id="28" idx="3"/>
            <a:endCxn id="20" idx="3"/>
          </p:cNvCxnSpPr>
          <p:nvPr/>
        </p:nvCxnSpPr>
        <p:spPr>
          <a:xfrm>
            <a:off x="5369477" y="2502449"/>
            <a:ext cx="221407" cy="1461037"/>
          </a:xfrm>
          <a:prstGeom prst="curvedConnector3">
            <a:avLst>
              <a:gd name="adj1" fmla="val 537742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Облако 21">
            <a:extLst>
              <a:ext uri="{FF2B5EF4-FFF2-40B4-BE49-F238E27FC236}">
                <a16:creationId xmlns:a16="http://schemas.microsoft.com/office/drawing/2014/main" id="{E7B1EA6D-9C0A-4E46-91EA-9D2BA22453C2}"/>
              </a:ext>
            </a:extLst>
          </p:cNvPr>
          <p:cNvSpPr/>
          <p:nvPr/>
        </p:nvSpPr>
        <p:spPr>
          <a:xfrm>
            <a:off x="6383433" y="2311661"/>
            <a:ext cx="2303100" cy="176060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</a:rPr>
              <a:t>What is the difference ?</a:t>
            </a:r>
            <a:endParaRPr lang="ru-RU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319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514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560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026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/>
              <p:nvPr/>
            </p:nvSpPr>
            <p:spPr>
              <a:xfrm>
                <a:off x="1927283" y="3833110"/>
                <a:ext cx="528612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83" y="3833110"/>
                <a:ext cx="5286127" cy="462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330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/>
              <p:nvPr/>
            </p:nvSpPr>
            <p:spPr>
              <a:xfrm>
                <a:off x="1927283" y="3833110"/>
                <a:ext cx="4883388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83" y="3833110"/>
                <a:ext cx="4883388" cy="462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58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Positive definite matrix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/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0A9B0A-20B0-44D8-A28A-601006FF5C17}"/>
              </a:ext>
            </a:extLst>
          </p:cNvPr>
          <p:cNvSpPr txBox="1">
            <a:spLocks/>
          </p:cNvSpPr>
          <p:nvPr/>
        </p:nvSpPr>
        <p:spPr>
          <a:xfrm>
            <a:off x="529036" y="2439073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/>
              <p:nvPr/>
            </p:nvSpPr>
            <p:spPr>
              <a:xfrm>
                <a:off x="2843552" y="2957932"/>
                <a:ext cx="3499932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52" y="2957932"/>
                <a:ext cx="3499932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E9401F-B795-45A4-A03E-B72FE1501F50}"/>
                  </a:ext>
                </a:extLst>
              </p:cNvPr>
              <p:cNvSpPr txBox="1"/>
              <p:nvPr/>
            </p:nvSpPr>
            <p:spPr>
              <a:xfrm>
                <a:off x="6926749" y="2911765"/>
                <a:ext cx="1491794" cy="55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ru-RU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E9401F-B795-45A4-A03E-B72FE15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749" y="2911765"/>
                <a:ext cx="1491794" cy="555537"/>
              </a:xfrm>
              <a:prstGeom prst="rect">
                <a:avLst/>
              </a:prstGeom>
              <a:blipFill>
                <a:blip r:embed="rId6"/>
                <a:stretch>
                  <a:fillRect l="-32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вал 2">
            <a:extLst>
              <a:ext uri="{FF2B5EF4-FFF2-40B4-BE49-F238E27FC236}">
                <a16:creationId xmlns:a16="http://schemas.microsoft.com/office/drawing/2014/main" id="{BB0E49A1-2C1C-40E0-8799-2016D88DD676}"/>
              </a:ext>
            </a:extLst>
          </p:cNvPr>
          <p:cNvSpPr/>
          <p:nvPr/>
        </p:nvSpPr>
        <p:spPr>
          <a:xfrm>
            <a:off x="3453560" y="2755004"/>
            <a:ext cx="869058" cy="86905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949C1-6AAE-408C-8A7C-E044587B6880}"/>
              </a:ext>
            </a:extLst>
          </p:cNvPr>
          <p:cNvSpPr txBox="1"/>
          <p:nvPr/>
        </p:nvSpPr>
        <p:spPr>
          <a:xfrm>
            <a:off x="4182814" y="3716140"/>
            <a:ext cx="2361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positively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1C82F0EC-D7F4-4CF9-8E26-4B02A4EFE715}"/>
              </a:ext>
            </a:extLst>
          </p:cNvPr>
          <p:cNvCxnSpPr>
            <a:stCxn id="12" idx="1"/>
            <a:endCxn id="3" idx="4"/>
          </p:cNvCxnSpPr>
          <p:nvPr/>
        </p:nvCxnSpPr>
        <p:spPr>
          <a:xfrm rot="10800000">
            <a:off x="3888090" y="3624062"/>
            <a:ext cx="294725" cy="27674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52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/>
              <p:nvPr/>
            </p:nvSpPr>
            <p:spPr>
              <a:xfrm>
                <a:off x="2836987" y="3849922"/>
                <a:ext cx="3466718" cy="515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987" y="3849922"/>
                <a:ext cx="3466718" cy="5157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222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00" y="3221659"/>
                <a:ext cx="3152080" cy="462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/>
              <p:nvPr/>
            </p:nvSpPr>
            <p:spPr>
              <a:xfrm>
                <a:off x="3244951" y="3886334"/>
                <a:ext cx="2650790" cy="49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51" y="3886334"/>
                <a:ext cx="2650790" cy="496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233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blipFill>
                <a:blip r:embed="rId7"/>
                <a:stretch>
                  <a:fillRect l="-2899" t="-4348" r="-217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/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61A68B6A-EDE6-44DF-BBC1-8848E74EB22A}"/>
              </a:ext>
            </a:extLst>
          </p:cNvPr>
          <p:cNvSpPr/>
          <p:nvPr/>
        </p:nvSpPr>
        <p:spPr>
          <a:xfrm>
            <a:off x="4137032" y="3885297"/>
            <a:ext cx="662940" cy="2125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9ABC8-B3D6-434B-B1BF-715C11AC3041}"/>
              </a:ext>
            </a:extLst>
          </p:cNvPr>
          <p:cNvSpPr txBox="1"/>
          <p:nvPr/>
        </p:nvSpPr>
        <p:spPr>
          <a:xfrm>
            <a:off x="5101035" y="3668421"/>
            <a:ext cx="2846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</a:t>
            </a:r>
            <a:r>
              <a:rPr lang="ru-RU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system</a:t>
            </a:r>
            <a:r>
              <a:rPr lang="ru-RU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</a:t>
            </a:r>
            <a:r>
              <a:rPr lang="ru-RU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asymptotically</a:t>
            </a:r>
            <a:r>
              <a:rPr lang="ru-RU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stable</a:t>
            </a:r>
            <a:endParaRPr lang="ru-RU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38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blipFill>
                <a:blip r:embed="rId7"/>
                <a:stretch>
                  <a:fillRect l="-2899" t="-4348" r="-217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/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61A68B6A-EDE6-44DF-BBC1-8848E74EB22A}"/>
              </a:ext>
            </a:extLst>
          </p:cNvPr>
          <p:cNvSpPr/>
          <p:nvPr/>
        </p:nvSpPr>
        <p:spPr>
          <a:xfrm>
            <a:off x="4137032" y="3885297"/>
            <a:ext cx="662940" cy="2125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0BD9CB-529D-4CF1-9637-35BF5D36BB24}"/>
                  </a:ext>
                </a:extLst>
              </p:cNvPr>
              <p:cNvSpPr txBox="1"/>
              <p:nvPr/>
            </p:nvSpPr>
            <p:spPr>
              <a:xfrm>
                <a:off x="5371543" y="3168823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0BD9CB-529D-4CF1-9637-35BF5D36B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3" y="3168823"/>
                <a:ext cx="1368644" cy="276999"/>
              </a:xfrm>
              <a:prstGeom prst="rect">
                <a:avLst/>
              </a:prstGeom>
              <a:blipFill>
                <a:blip r:embed="rId9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711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blipFill>
                <a:blip r:embed="rId7"/>
                <a:stretch>
                  <a:fillRect l="-2899" t="-4348" r="-217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/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61A68B6A-EDE6-44DF-BBC1-8848E74EB22A}"/>
              </a:ext>
            </a:extLst>
          </p:cNvPr>
          <p:cNvSpPr/>
          <p:nvPr/>
        </p:nvSpPr>
        <p:spPr>
          <a:xfrm>
            <a:off x="4137032" y="3885297"/>
            <a:ext cx="662940" cy="2125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0BD9CB-529D-4CF1-9637-35BF5D36BB24}"/>
                  </a:ext>
                </a:extLst>
              </p:cNvPr>
              <p:cNvSpPr txBox="1"/>
              <p:nvPr/>
            </p:nvSpPr>
            <p:spPr>
              <a:xfrm>
                <a:off x="5371543" y="3168823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0BD9CB-529D-4CF1-9637-35BF5D36B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3" y="3168823"/>
                <a:ext cx="1368644" cy="276999"/>
              </a:xfrm>
              <a:prstGeom prst="rect">
                <a:avLst/>
              </a:prstGeom>
              <a:blipFill>
                <a:blip r:embed="rId9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31DE11-EF6A-40C5-A098-E3DD4BCC4394}"/>
                  </a:ext>
                </a:extLst>
              </p:cNvPr>
              <p:cNvSpPr txBox="1"/>
              <p:nvPr/>
            </p:nvSpPr>
            <p:spPr>
              <a:xfrm>
                <a:off x="5371543" y="3620974"/>
                <a:ext cx="287565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31DE11-EF6A-40C5-A098-E3DD4BCC4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3" y="3620974"/>
                <a:ext cx="2875659" cy="280718"/>
              </a:xfrm>
              <a:prstGeom prst="rect">
                <a:avLst/>
              </a:prstGeom>
              <a:blipFill>
                <a:blip r:embed="rId10"/>
                <a:stretch>
                  <a:fillRect l="-1271" t="-2174" r="-1483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061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blipFill>
                <a:blip r:embed="rId7"/>
                <a:stretch>
                  <a:fillRect l="-2899" t="-4348" r="-217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/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61A68B6A-EDE6-44DF-BBC1-8848E74EB22A}"/>
              </a:ext>
            </a:extLst>
          </p:cNvPr>
          <p:cNvSpPr/>
          <p:nvPr/>
        </p:nvSpPr>
        <p:spPr>
          <a:xfrm>
            <a:off x="4137032" y="3885297"/>
            <a:ext cx="662940" cy="2125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0BD9CB-529D-4CF1-9637-35BF5D36BB24}"/>
                  </a:ext>
                </a:extLst>
              </p:cNvPr>
              <p:cNvSpPr txBox="1"/>
              <p:nvPr/>
            </p:nvSpPr>
            <p:spPr>
              <a:xfrm>
                <a:off x="5371543" y="3168823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0BD9CB-529D-4CF1-9637-35BF5D36B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3" y="3168823"/>
                <a:ext cx="1368644" cy="276999"/>
              </a:xfrm>
              <a:prstGeom prst="rect">
                <a:avLst/>
              </a:prstGeom>
              <a:blipFill>
                <a:blip r:embed="rId9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31DE11-EF6A-40C5-A098-E3DD4BCC4394}"/>
                  </a:ext>
                </a:extLst>
              </p:cNvPr>
              <p:cNvSpPr txBox="1"/>
              <p:nvPr/>
            </p:nvSpPr>
            <p:spPr>
              <a:xfrm>
                <a:off x="5371543" y="3620974"/>
                <a:ext cx="287565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31DE11-EF6A-40C5-A098-E3DD4BCC4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3" y="3620974"/>
                <a:ext cx="2875659" cy="280718"/>
              </a:xfrm>
              <a:prstGeom prst="rect">
                <a:avLst/>
              </a:prstGeom>
              <a:blipFill>
                <a:blip r:embed="rId10"/>
                <a:stretch>
                  <a:fillRect l="-1271" t="-2174" r="-1483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380BDC-4528-400A-8FEA-8BAA264E306B}"/>
                  </a:ext>
                </a:extLst>
              </p:cNvPr>
              <p:cNvSpPr txBox="1"/>
              <p:nvPr/>
            </p:nvSpPr>
            <p:spPr>
              <a:xfrm>
                <a:off x="5371543" y="4076844"/>
                <a:ext cx="2449581" cy="285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380BDC-4528-400A-8FEA-8BAA264E3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3" y="4076844"/>
                <a:ext cx="2449581" cy="285847"/>
              </a:xfrm>
              <a:prstGeom prst="rect">
                <a:avLst/>
              </a:prstGeom>
              <a:blipFill>
                <a:blip r:embed="rId11"/>
                <a:stretch>
                  <a:fillRect l="-1741" t="-14894" r="-1990" b="-170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020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6" y="1320972"/>
                <a:ext cx="2282100" cy="515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602B5A-844E-4CBC-A1A3-40C46FF62009}"/>
              </a:ext>
            </a:extLst>
          </p:cNvPr>
          <p:cNvSpPr txBox="1"/>
          <p:nvPr/>
        </p:nvSpPr>
        <p:spPr>
          <a:xfrm>
            <a:off x="529035" y="9785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8C51C-1DED-43F4-95C0-D08A6DBB9370}"/>
              </a:ext>
            </a:extLst>
          </p:cNvPr>
          <p:cNvSpPr txBox="1"/>
          <p:nvPr/>
        </p:nvSpPr>
        <p:spPr>
          <a:xfrm>
            <a:off x="5290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/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FD8638-053A-4464-AF65-7271A96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37" y="2377095"/>
                <a:ext cx="1164421" cy="461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4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sz="1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ru-RU" sz="18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D58620C-9984-4A50-8FB1-A3E1A17C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4" y="1980903"/>
                <a:ext cx="3284244" cy="790306"/>
              </a:xfrm>
              <a:prstGeom prst="rect">
                <a:avLst/>
              </a:prstGeom>
              <a:blipFill>
                <a:blip r:embed="rId6"/>
                <a:stretch>
                  <a:fillRect l="-1673" t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130843-FA10-4779-A5AA-687B56DA4E46}"/>
              </a:ext>
            </a:extLst>
          </p:cNvPr>
          <p:cNvSpPr txBox="1"/>
          <p:nvPr/>
        </p:nvSpPr>
        <p:spPr>
          <a:xfrm>
            <a:off x="595784" y="2851344"/>
            <a:ext cx="2215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Lyapunov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’s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equation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/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7A9CDA-6C8E-4A89-85DB-49B48BB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43" y="4214783"/>
                <a:ext cx="1682384" cy="276999"/>
              </a:xfrm>
              <a:prstGeom prst="rect">
                <a:avLst/>
              </a:prstGeom>
              <a:blipFill>
                <a:blip r:embed="rId7"/>
                <a:stretch>
                  <a:fillRect l="-2899" t="-4348" r="-217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/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18580-FFC9-4D81-AC06-8877AE10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516" y="3511073"/>
                <a:ext cx="1957780" cy="496803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61A68B6A-EDE6-44DF-BBC1-8848E74EB22A}"/>
              </a:ext>
            </a:extLst>
          </p:cNvPr>
          <p:cNvSpPr/>
          <p:nvPr/>
        </p:nvSpPr>
        <p:spPr>
          <a:xfrm>
            <a:off x="4137032" y="3885297"/>
            <a:ext cx="662940" cy="2125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0BD9CB-529D-4CF1-9637-35BF5D36BB24}"/>
                  </a:ext>
                </a:extLst>
              </p:cNvPr>
              <p:cNvSpPr txBox="1"/>
              <p:nvPr/>
            </p:nvSpPr>
            <p:spPr>
              <a:xfrm>
                <a:off x="5371543" y="3168823"/>
                <a:ext cx="1368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0BD9CB-529D-4CF1-9637-35BF5D36B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3" y="3168823"/>
                <a:ext cx="1368644" cy="276999"/>
              </a:xfrm>
              <a:prstGeom prst="rect">
                <a:avLst/>
              </a:prstGeom>
              <a:blipFill>
                <a:blip r:embed="rId9"/>
                <a:stretch>
                  <a:fillRect l="-3556" t="-4444" r="-4889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31DE11-EF6A-40C5-A098-E3DD4BCC4394}"/>
                  </a:ext>
                </a:extLst>
              </p:cNvPr>
              <p:cNvSpPr txBox="1"/>
              <p:nvPr/>
            </p:nvSpPr>
            <p:spPr>
              <a:xfrm>
                <a:off x="5371543" y="3620974"/>
                <a:ext cx="287565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31DE11-EF6A-40C5-A098-E3DD4BCC4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3" y="3620974"/>
                <a:ext cx="2875659" cy="280718"/>
              </a:xfrm>
              <a:prstGeom prst="rect">
                <a:avLst/>
              </a:prstGeom>
              <a:blipFill>
                <a:blip r:embed="rId10"/>
                <a:stretch>
                  <a:fillRect l="-1271" t="-2174" r="-1483" b="-173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380BDC-4528-400A-8FEA-8BAA264E306B}"/>
                  </a:ext>
                </a:extLst>
              </p:cNvPr>
              <p:cNvSpPr txBox="1"/>
              <p:nvPr/>
            </p:nvSpPr>
            <p:spPr>
              <a:xfrm>
                <a:off x="5371543" y="4076844"/>
                <a:ext cx="2449581" cy="285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380BDC-4528-400A-8FEA-8BAA264E3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43" y="4076844"/>
                <a:ext cx="2449581" cy="285847"/>
              </a:xfrm>
              <a:prstGeom prst="rect">
                <a:avLst/>
              </a:prstGeom>
              <a:blipFill>
                <a:blip r:embed="rId11"/>
                <a:stretch>
                  <a:fillRect l="-1741" t="-14894" r="-1990" b="-170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4587A14-081B-40FA-A6F5-67FE94D98C4E}"/>
              </a:ext>
            </a:extLst>
          </p:cNvPr>
          <p:cNvSpPr txBox="1"/>
          <p:nvPr/>
        </p:nvSpPr>
        <p:spPr>
          <a:xfrm rot="950664">
            <a:off x="6417698" y="1521263"/>
            <a:ext cx="1821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rgbClr val="FF0000"/>
                </a:solidFill>
                <a:latin typeface="Univers Condensed" panose="020B0506020202050204" pitchFamily="34" charset="0"/>
                <a:ea typeface="+mj-ea"/>
                <a:cs typeface="Times New Roman" panose="02020603050405020304" pitchFamily="18" charset="0"/>
              </a:rPr>
              <a:t>asymptotically</a:t>
            </a:r>
            <a:r>
              <a:rPr lang="ru-RU" b="1" dirty="0">
                <a:solidFill>
                  <a:srgbClr val="FF0000"/>
                </a:solidFill>
                <a:latin typeface="Univers Condensed" panose="020B0506020202050204" pitchFamily="34" charset="0"/>
                <a:ea typeface="+mj-ea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rgbClr val="FF0000"/>
              </a:solidFill>
              <a:latin typeface="Univers Condensed" panose="020B0506020202050204" pitchFamily="34" charset="0"/>
              <a:ea typeface="+mj-ea"/>
              <a:cs typeface="Times New Roman" panose="02020603050405020304" pitchFamily="18" charset="0"/>
            </a:endParaRPr>
          </a:p>
          <a:p>
            <a:pPr algn="ctr"/>
            <a:r>
              <a:rPr lang="ru-RU" b="1" dirty="0" err="1">
                <a:solidFill>
                  <a:srgbClr val="FF0000"/>
                </a:solidFill>
                <a:latin typeface="Univers Condensed" panose="020B0506020202050204" pitchFamily="34" charset="0"/>
                <a:ea typeface="+mj-ea"/>
                <a:cs typeface="Times New Roman" panose="02020603050405020304" pitchFamily="18" charset="0"/>
              </a:rPr>
              <a:t>stable</a:t>
            </a:r>
            <a:endParaRPr lang="ru-RU" b="1" dirty="0">
              <a:solidFill>
                <a:srgbClr val="FF0000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237F9E9-23B1-4125-8363-F88FDDFDE25D}"/>
              </a:ext>
            </a:extLst>
          </p:cNvPr>
          <p:cNvSpPr/>
          <p:nvPr/>
        </p:nvSpPr>
        <p:spPr>
          <a:xfrm>
            <a:off x="6506599" y="952752"/>
            <a:ext cx="1672368" cy="1632299"/>
          </a:xfrm>
          <a:prstGeom prst="ellipse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990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162688-F4BC-4C0C-8AAB-207713737252}"/>
              </a:ext>
            </a:extLst>
          </p:cNvPr>
          <p:cNvSpPr txBox="1">
            <a:spLocks/>
          </p:cNvSpPr>
          <p:nvPr/>
        </p:nvSpPr>
        <p:spPr>
          <a:xfrm>
            <a:off x="529036" y="523079"/>
            <a:ext cx="8128964" cy="5421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>
                <a:latin typeface="Times New Roman" panose="02020603050405020304" pitchFamily="18" charset="0"/>
              </a:rPr>
              <a:t>Let’</a:t>
            </a:r>
            <a:r>
              <a:rPr lang="en-US" sz="1800" dirty="0">
                <a:latin typeface="Times New Roman" panose="02020603050405020304" pitchFamily="18" charset="0"/>
              </a:rPr>
              <a:t>s</a:t>
            </a:r>
            <a:r>
              <a:rPr lang="ru-RU" sz="1800" dirty="0">
                <a:latin typeface="Times New Roman" panose="02020603050405020304" pitchFamily="18" charset="0"/>
              </a:rPr>
              <a:t> remembe</a:t>
            </a:r>
            <a:r>
              <a:rPr lang="en-US" sz="1800" dirty="0">
                <a:latin typeface="Times New Roman" panose="02020603050405020304" pitchFamily="18" charset="0"/>
              </a:rPr>
              <a:t>r - Types of</a:t>
            </a:r>
            <a:r>
              <a:rPr lang="ru-RU" sz="1800" dirty="0">
                <a:latin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</a:rPr>
              <a:t>stability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10BD6-7A22-4EF3-92E1-2A06476EC932}"/>
              </a:ext>
            </a:extLst>
          </p:cNvPr>
          <p:cNvSpPr txBox="1"/>
          <p:nvPr/>
        </p:nvSpPr>
        <p:spPr>
          <a:xfrm>
            <a:off x="876659" y="10606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A54089-CC69-4D3A-815B-31BA6F370EAF}"/>
                  </a:ext>
                </a:extLst>
              </p:cNvPr>
              <p:cNvSpPr txBox="1"/>
              <p:nvPr/>
            </p:nvSpPr>
            <p:spPr>
              <a:xfrm>
                <a:off x="4100840" y="1160500"/>
                <a:ext cx="940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A54089-CC69-4D3A-815B-31BA6F370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840" y="1160500"/>
                <a:ext cx="940065" cy="276999"/>
              </a:xfrm>
              <a:prstGeom prst="rect">
                <a:avLst/>
              </a:prstGeom>
              <a:blipFill>
                <a:blip r:embed="rId5"/>
                <a:stretch>
                  <a:fillRect l="-3247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57FA0-11E6-41E7-92E3-E6203249B8E3}"/>
                  </a:ext>
                </a:extLst>
              </p:cNvPr>
              <p:cNvSpPr txBox="1"/>
              <p:nvPr/>
            </p:nvSpPr>
            <p:spPr>
              <a:xfrm>
                <a:off x="679677" y="1610986"/>
                <a:ext cx="79783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 said to be stable in the </a:t>
                </a:r>
                <a:r>
                  <a:rPr lang="en-US" dirty="0">
                    <a:latin typeface="Times New Roman" panose="02020603050405020304" pitchFamily="18" charset="0"/>
                  </a:rPr>
                  <a:t>sense of Lyapunov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with respect to the equilibrium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…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57FA0-11E6-41E7-92E3-E6203249B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77" y="1610986"/>
                <a:ext cx="7978323" cy="646331"/>
              </a:xfrm>
              <a:prstGeom prst="rect">
                <a:avLst/>
              </a:prstGeom>
              <a:blipFill>
                <a:blip r:embed="rId6"/>
                <a:stretch>
                  <a:fillRect l="-611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DB5DE8-E6C5-4D2B-8BB7-DD21744695FD}"/>
                  </a:ext>
                </a:extLst>
              </p:cNvPr>
              <p:cNvSpPr txBox="1"/>
              <p:nvPr/>
            </p:nvSpPr>
            <p:spPr>
              <a:xfrm>
                <a:off x="6114289" y="1147989"/>
                <a:ext cx="1665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DB5DE8-E6C5-4D2B-8BB7-DD2174469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9" y="1147989"/>
                <a:ext cx="1665584" cy="276999"/>
              </a:xfrm>
              <a:prstGeom prst="rect">
                <a:avLst/>
              </a:prstGeom>
              <a:blipFill>
                <a:blip r:embed="rId11"/>
                <a:stretch>
                  <a:fillRect l="-146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419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162688-F4BC-4C0C-8AAB-207713737252}"/>
              </a:ext>
            </a:extLst>
          </p:cNvPr>
          <p:cNvSpPr txBox="1">
            <a:spLocks/>
          </p:cNvSpPr>
          <p:nvPr/>
        </p:nvSpPr>
        <p:spPr>
          <a:xfrm>
            <a:off x="529036" y="523079"/>
            <a:ext cx="8128964" cy="5421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>
                <a:latin typeface="Times New Roman" panose="02020603050405020304" pitchFamily="18" charset="0"/>
              </a:rPr>
              <a:t>Let’</a:t>
            </a:r>
            <a:r>
              <a:rPr lang="en-US" sz="1800" dirty="0">
                <a:latin typeface="Times New Roman" panose="02020603050405020304" pitchFamily="18" charset="0"/>
              </a:rPr>
              <a:t>s</a:t>
            </a:r>
            <a:r>
              <a:rPr lang="ru-RU" sz="1800" dirty="0">
                <a:latin typeface="Times New Roman" panose="02020603050405020304" pitchFamily="18" charset="0"/>
              </a:rPr>
              <a:t> remembe</a:t>
            </a:r>
            <a:r>
              <a:rPr lang="en-US" sz="1800" dirty="0">
                <a:latin typeface="Times New Roman" panose="02020603050405020304" pitchFamily="18" charset="0"/>
              </a:rPr>
              <a:t>r - Types of</a:t>
            </a:r>
            <a:r>
              <a:rPr lang="ru-RU" sz="1800" dirty="0">
                <a:latin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</a:rPr>
              <a:t>stability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10BD6-7A22-4EF3-92E1-2A06476EC932}"/>
              </a:ext>
            </a:extLst>
          </p:cNvPr>
          <p:cNvSpPr txBox="1"/>
          <p:nvPr/>
        </p:nvSpPr>
        <p:spPr>
          <a:xfrm>
            <a:off x="876659" y="10606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A54089-CC69-4D3A-815B-31BA6F370EAF}"/>
                  </a:ext>
                </a:extLst>
              </p:cNvPr>
              <p:cNvSpPr txBox="1"/>
              <p:nvPr/>
            </p:nvSpPr>
            <p:spPr>
              <a:xfrm>
                <a:off x="4100840" y="1160500"/>
                <a:ext cx="940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A54089-CC69-4D3A-815B-31BA6F370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840" y="1160500"/>
                <a:ext cx="940065" cy="276999"/>
              </a:xfrm>
              <a:prstGeom prst="rect">
                <a:avLst/>
              </a:prstGeom>
              <a:blipFill>
                <a:blip r:embed="rId5"/>
                <a:stretch>
                  <a:fillRect l="-3247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57FA0-11E6-41E7-92E3-E6203249B8E3}"/>
                  </a:ext>
                </a:extLst>
              </p:cNvPr>
              <p:cNvSpPr txBox="1"/>
              <p:nvPr/>
            </p:nvSpPr>
            <p:spPr>
              <a:xfrm>
                <a:off x="679677" y="1610986"/>
                <a:ext cx="797832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 said to be stable in the </a:t>
                </a:r>
                <a:r>
                  <a:rPr lang="en-US" dirty="0">
                    <a:latin typeface="Times New Roman" panose="02020603050405020304" pitchFamily="18" charset="0"/>
                  </a:rPr>
                  <a:t>sense of Lyapunov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with respect to the equilibrium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if for any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and initial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there exist a constant</a:t>
                </a:r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such that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57FA0-11E6-41E7-92E3-E6203249B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77" y="1610986"/>
                <a:ext cx="7978323" cy="923330"/>
              </a:xfrm>
              <a:prstGeom prst="rect">
                <a:avLst/>
              </a:prstGeom>
              <a:blipFill>
                <a:blip r:embed="rId6"/>
                <a:stretch>
                  <a:fillRect l="-611" t="-3289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DB5DE8-E6C5-4D2B-8BB7-DD21744695FD}"/>
                  </a:ext>
                </a:extLst>
              </p:cNvPr>
              <p:cNvSpPr txBox="1"/>
              <p:nvPr/>
            </p:nvSpPr>
            <p:spPr>
              <a:xfrm>
                <a:off x="6114289" y="1147989"/>
                <a:ext cx="1665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DB5DE8-E6C5-4D2B-8BB7-DD2174469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9" y="1147989"/>
                <a:ext cx="1665584" cy="276999"/>
              </a:xfrm>
              <a:prstGeom prst="rect">
                <a:avLst/>
              </a:prstGeom>
              <a:blipFill>
                <a:blip r:embed="rId11"/>
                <a:stretch>
                  <a:fillRect l="-146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735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740BEF-1D07-464E-ABBC-52725D86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57" y="3163500"/>
            <a:ext cx="4191428" cy="19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162688-F4BC-4C0C-8AAB-207713737252}"/>
              </a:ext>
            </a:extLst>
          </p:cNvPr>
          <p:cNvSpPr txBox="1">
            <a:spLocks/>
          </p:cNvSpPr>
          <p:nvPr/>
        </p:nvSpPr>
        <p:spPr>
          <a:xfrm>
            <a:off x="529036" y="523079"/>
            <a:ext cx="8128964" cy="5421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>
                <a:latin typeface="Times New Roman" panose="02020603050405020304" pitchFamily="18" charset="0"/>
              </a:rPr>
              <a:t>Let’</a:t>
            </a:r>
            <a:r>
              <a:rPr lang="en-US" sz="1800" dirty="0">
                <a:latin typeface="Times New Roman" panose="02020603050405020304" pitchFamily="18" charset="0"/>
              </a:rPr>
              <a:t>s</a:t>
            </a:r>
            <a:r>
              <a:rPr lang="ru-RU" sz="1800" dirty="0">
                <a:latin typeface="Times New Roman" panose="02020603050405020304" pitchFamily="18" charset="0"/>
              </a:rPr>
              <a:t> remembe</a:t>
            </a:r>
            <a:r>
              <a:rPr lang="en-US" sz="1800" dirty="0">
                <a:latin typeface="Times New Roman" panose="02020603050405020304" pitchFamily="18" charset="0"/>
              </a:rPr>
              <a:t>r - Types of</a:t>
            </a:r>
            <a:r>
              <a:rPr lang="ru-RU" sz="1800" dirty="0">
                <a:latin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</a:rPr>
              <a:t>stability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10BD6-7A22-4EF3-92E1-2A06476EC932}"/>
              </a:ext>
            </a:extLst>
          </p:cNvPr>
          <p:cNvSpPr txBox="1"/>
          <p:nvPr/>
        </p:nvSpPr>
        <p:spPr>
          <a:xfrm>
            <a:off x="876659" y="10606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A54089-CC69-4D3A-815B-31BA6F370EAF}"/>
                  </a:ext>
                </a:extLst>
              </p:cNvPr>
              <p:cNvSpPr txBox="1"/>
              <p:nvPr/>
            </p:nvSpPr>
            <p:spPr>
              <a:xfrm>
                <a:off x="4100840" y="1160500"/>
                <a:ext cx="940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A54089-CC69-4D3A-815B-31BA6F370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840" y="1160500"/>
                <a:ext cx="940065" cy="276999"/>
              </a:xfrm>
              <a:prstGeom prst="rect">
                <a:avLst/>
              </a:prstGeom>
              <a:blipFill>
                <a:blip r:embed="rId5"/>
                <a:stretch>
                  <a:fillRect l="-3247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57FA0-11E6-41E7-92E3-E6203249B8E3}"/>
                  </a:ext>
                </a:extLst>
              </p:cNvPr>
              <p:cNvSpPr txBox="1"/>
              <p:nvPr/>
            </p:nvSpPr>
            <p:spPr>
              <a:xfrm>
                <a:off x="679677" y="1610986"/>
                <a:ext cx="797832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 said to be stable in the </a:t>
                </a:r>
                <a:r>
                  <a:rPr lang="en-US" dirty="0">
                    <a:latin typeface="Times New Roman" panose="02020603050405020304" pitchFamily="18" charset="0"/>
                  </a:rPr>
                  <a:t>sense of Lyapunov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with respect to the equilibrium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if for any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and initial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there exist a constant</a:t>
                </a:r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such that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57FA0-11E6-41E7-92E3-E6203249B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77" y="1610986"/>
                <a:ext cx="7978323" cy="923330"/>
              </a:xfrm>
              <a:prstGeom prst="rect">
                <a:avLst/>
              </a:prstGeom>
              <a:blipFill>
                <a:blip r:embed="rId6"/>
                <a:stretch>
                  <a:fillRect l="-611" t="-3289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6552-A44C-4CB9-A362-DE12E1EA8B00}"/>
                  </a:ext>
                </a:extLst>
              </p:cNvPr>
              <p:cNvSpPr txBox="1"/>
              <p:nvPr/>
            </p:nvSpPr>
            <p:spPr>
              <a:xfrm>
                <a:off x="3946234" y="2514505"/>
                <a:ext cx="12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6552-A44C-4CB9-A362-DE12E1EA8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234" y="2514505"/>
                <a:ext cx="1248227" cy="276999"/>
              </a:xfrm>
              <a:prstGeom prst="rect">
                <a:avLst/>
              </a:prstGeom>
              <a:blipFill>
                <a:blip r:embed="rId7"/>
                <a:stretch>
                  <a:fillRect r="-341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F296C0-68E5-4D2E-9863-17FB731B59B9}"/>
                  </a:ext>
                </a:extLst>
              </p:cNvPr>
              <p:cNvSpPr txBox="1"/>
              <p:nvPr/>
            </p:nvSpPr>
            <p:spPr>
              <a:xfrm>
                <a:off x="3995382" y="3089265"/>
                <a:ext cx="1149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F296C0-68E5-4D2E-9863-17FB731B5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382" y="3089265"/>
                <a:ext cx="1149930" cy="276999"/>
              </a:xfrm>
              <a:prstGeom prst="rect">
                <a:avLst/>
              </a:prstGeom>
              <a:blipFill>
                <a:blip r:embed="rId8"/>
                <a:stretch>
                  <a:fillRect r="-529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24EBC-0FD9-45C9-A605-1BE63A46E6C5}"/>
                  </a:ext>
                </a:extLst>
              </p:cNvPr>
              <p:cNvSpPr txBox="1"/>
              <p:nvPr/>
            </p:nvSpPr>
            <p:spPr>
              <a:xfrm>
                <a:off x="4476571" y="2812267"/>
                <a:ext cx="187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24EBC-0FD9-45C9-A605-1BE63A46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571" y="2812267"/>
                <a:ext cx="187552" cy="276999"/>
              </a:xfrm>
              <a:prstGeom prst="rect">
                <a:avLst/>
              </a:prstGeom>
              <a:blipFill>
                <a:blip r:embed="rId9"/>
                <a:stretch>
                  <a:fillRect l="-32258" r="-29032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AE2A7B-08C7-47B7-BF90-D6A47B30F715}"/>
                  </a:ext>
                </a:extLst>
              </p:cNvPr>
              <p:cNvSpPr txBox="1"/>
              <p:nvPr/>
            </p:nvSpPr>
            <p:spPr>
              <a:xfrm>
                <a:off x="6384545" y="2812267"/>
                <a:ext cx="1255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AE2A7B-08C7-47B7-BF90-D6A47B30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545" y="2812267"/>
                <a:ext cx="1255728" cy="276999"/>
              </a:xfrm>
              <a:prstGeom prst="rect">
                <a:avLst/>
              </a:prstGeom>
              <a:blipFill>
                <a:blip r:embed="rId10"/>
                <a:stretch>
                  <a:fillRect l="-11165" t="-28261" r="-3398" b="-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DB5DE8-E6C5-4D2B-8BB7-DD21744695FD}"/>
                  </a:ext>
                </a:extLst>
              </p:cNvPr>
              <p:cNvSpPr txBox="1"/>
              <p:nvPr/>
            </p:nvSpPr>
            <p:spPr>
              <a:xfrm>
                <a:off x="6114289" y="1147989"/>
                <a:ext cx="1665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DB5DE8-E6C5-4D2B-8BB7-DD2174469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9" y="1147989"/>
                <a:ext cx="1665584" cy="276999"/>
              </a:xfrm>
              <a:prstGeom prst="rect">
                <a:avLst/>
              </a:prstGeom>
              <a:blipFill>
                <a:blip r:embed="rId11"/>
                <a:stretch>
                  <a:fillRect l="-146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19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Positive definite matrix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/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0A9B0A-20B0-44D8-A28A-601006FF5C17}"/>
              </a:ext>
            </a:extLst>
          </p:cNvPr>
          <p:cNvSpPr txBox="1">
            <a:spLocks/>
          </p:cNvSpPr>
          <p:nvPr/>
        </p:nvSpPr>
        <p:spPr>
          <a:xfrm>
            <a:off x="529036" y="2439073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/>
              <p:nvPr/>
            </p:nvSpPr>
            <p:spPr>
              <a:xfrm>
                <a:off x="2109127" y="2957932"/>
                <a:ext cx="2426177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2957932"/>
                <a:ext cx="2426177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868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BB9232-9C57-424E-9DA4-C14594C8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50" y="3156620"/>
            <a:ext cx="4251178" cy="19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A54089-CC69-4D3A-815B-31BA6F370EAF}"/>
                  </a:ext>
                </a:extLst>
              </p:cNvPr>
              <p:cNvSpPr txBox="1"/>
              <p:nvPr/>
            </p:nvSpPr>
            <p:spPr>
              <a:xfrm>
                <a:off x="4100840" y="1160500"/>
                <a:ext cx="9400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A54089-CC69-4D3A-815B-31BA6F370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840" y="1160500"/>
                <a:ext cx="940065" cy="276999"/>
              </a:xfrm>
              <a:prstGeom prst="rect">
                <a:avLst/>
              </a:prstGeom>
              <a:blipFill>
                <a:blip r:embed="rId5"/>
                <a:stretch>
                  <a:fillRect l="-3247" t="-2174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57FA0-11E6-41E7-92E3-E6203249B8E3}"/>
                  </a:ext>
                </a:extLst>
              </p:cNvPr>
              <p:cNvSpPr txBox="1"/>
              <p:nvPr/>
            </p:nvSpPr>
            <p:spPr>
              <a:xfrm>
                <a:off x="679677" y="1610986"/>
                <a:ext cx="797832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 said to be </a:t>
                </a:r>
                <a:r>
                  <a:rPr lang="en-US" dirty="0">
                    <a:latin typeface="Times New Roman" panose="02020603050405020304" pitchFamily="18" charset="0"/>
                  </a:rPr>
                  <a:t>asymptotically stable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about its equilibrium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</a:rPr>
                  <a:t>, 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if it stable in the sense of Lyapunov and, furthermore, there exists a constant,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such that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57FA0-11E6-41E7-92E3-E6203249B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77" y="1610986"/>
                <a:ext cx="7978323" cy="923330"/>
              </a:xfrm>
              <a:prstGeom prst="rect">
                <a:avLst/>
              </a:prstGeom>
              <a:blipFill>
                <a:blip r:embed="rId6"/>
                <a:stretch>
                  <a:fillRect l="-611" t="-3289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6552-A44C-4CB9-A362-DE12E1EA8B00}"/>
                  </a:ext>
                </a:extLst>
              </p:cNvPr>
              <p:cNvSpPr txBox="1"/>
              <p:nvPr/>
            </p:nvSpPr>
            <p:spPr>
              <a:xfrm>
                <a:off x="3946234" y="2514505"/>
                <a:ext cx="12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6552-A44C-4CB9-A362-DE12E1EA8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234" y="2514505"/>
                <a:ext cx="1248227" cy="276999"/>
              </a:xfrm>
              <a:prstGeom prst="rect">
                <a:avLst/>
              </a:prstGeom>
              <a:blipFill>
                <a:blip r:embed="rId7"/>
                <a:stretch>
                  <a:fillRect r="-341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F296C0-68E5-4D2E-9863-17FB731B59B9}"/>
                  </a:ext>
                </a:extLst>
              </p:cNvPr>
              <p:cNvSpPr txBox="1"/>
              <p:nvPr/>
            </p:nvSpPr>
            <p:spPr>
              <a:xfrm>
                <a:off x="3995382" y="3089265"/>
                <a:ext cx="11665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F296C0-68E5-4D2E-9863-17FB731B5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382" y="3089265"/>
                <a:ext cx="1166537" cy="276999"/>
              </a:xfrm>
              <a:prstGeom prst="rect">
                <a:avLst/>
              </a:prstGeom>
              <a:blipFill>
                <a:blip r:embed="rId8"/>
                <a:stretch>
                  <a:fillRect r="-4167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24EBC-0FD9-45C9-A605-1BE63A46E6C5}"/>
                  </a:ext>
                </a:extLst>
              </p:cNvPr>
              <p:cNvSpPr txBox="1"/>
              <p:nvPr/>
            </p:nvSpPr>
            <p:spPr>
              <a:xfrm>
                <a:off x="4476571" y="2812267"/>
                <a:ext cx="187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24EBC-0FD9-45C9-A605-1BE63A46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571" y="2812267"/>
                <a:ext cx="187552" cy="276999"/>
              </a:xfrm>
              <a:prstGeom prst="rect">
                <a:avLst/>
              </a:prstGeom>
              <a:blipFill>
                <a:blip r:embed="rId9"/>
                <a:stretch>
                  <a:fillRect l="-32258" r="-29032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AE2A7B-08C7-47B7-BF90-D6A47B30F715}"/>
                  </a:ext>
                </a:extLst>
              </p:cNvPr>
              <p:cNvSpPr txBox="1"/>
              <p:nvPr/>
            </p:nvSpPr>
            <p:spPr>
              <a:xfrm>
                <a:off x="6384545" y="2812267"/>
                <a:ext cx="8648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ru-RU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AE2A7B-08C7-47B7-BF90-D6A47B30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545" y="2812267"/>
                <a:ext cx="864852" cy="276999"/>
              </a:xfrm>
              <a:prstGeom prst="rect">
                <a:avLst/>
              </a:prstGeom>
              <a:blipFill>
                <a:blip r:embed="rId10"/>
                <a:stretch>
                  <a:fillRect l="-16197" t="-28261" r="-6338" b="-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B88DAC-6A33-4BE2-AE0F-BC3901C86661}"/>
                  </a:ext>
                </a:extLst>
              </p:cNvPr>
              <p:cNvSpPr txBox="1"/>
              <p:nvPr/>
            </p:nvSpPr>
            <p:spPr>
              <a:xfrm>
                <a:off x="6114289" y="1147989"/>
                <a:ext cx="1665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B88DAC-6A33-4BE2-AE0F-BC3901C86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9" y="1147989"/>
                <a:ext cx="1665584" cy="276999"/>
              </a:xfrm>
              <a:prstGeom prst="rect">
                <a:avLst/>
              </a:prstGeom>
              <a:blipFill>
                <a:blip r:embed="rId11"/>
                <a:stretch>
                  <a:fillRect l="-1465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3F5745-BCD5-46F8-8382-E89232B7F159}"/>
              </a:ext>
            </a:extLst>
          </p:cNvPr>
          <p:cNvSpPr txBox="1">
            <a:spLocks/>
          </p:cNvSpPr>
          <p:nvPr/>
        </p:nvSpPr>
        <p:spPr>
          <a:xfrm>
            <a:off x="529036" y="523079"/>
            <a:ext cx="8128964" cy="5421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>
                <a:latin typeface="Times New Roman" panose="02020603050405020304" pitchFamily="18" charset="0"/>
              </a:rPr>
              <a:t>Let’</a:t>
            </a:r>
            <a:r>
              <a:rPr lang="en-US" sz="1800" dirty="0">
                <a:latin typeface="Times New Roman" panose="02020603050405020304" pitchFamily="18" charset="0"/>
              </a:rPr>
              <a:t>s</a:t>
            </a:r>
            <a:r>
              <a:rPr lang="ru-RU" sz="1800" dirty="0">
                <a:latin typeface="Times New Roman" panose="02020603050405020304" pitchFamily="18" charset="0"/>
              </a:rPr>
              <a:t> remembe</a:t>
            </a:r>
            <a:r>
              <a:rPr lang="en-US" sz="1800" dirty="0">
                <a:latin typeface="Times New Roman" panose="02020603050405020304" pitchFamily="18" charset="0"/>
              </a:rPr>
              <a:t>r - Types of</a:t>
            </a:r>
            <a:r>
              <a:rPr lang="ru-RU" sz="1800" dirty="0">
                <a:latin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</a:rPr>
              <a:t>stability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4ADAC8-DCC7-4410-9BBD-B946E02E5D18}"/>
              </a:ext>
            </a:extLst>
          </p:cNvPr>
          <p:cNvSpPr txBox="1"/>
          <p:nvPr/>
        </p:nvSpPr>
        <p:spPr>
          <a:xfrm>
            <a:off x="876659" y="10606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330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6552-A44C-4CB9-A362-DE12E1EA8B00}"/>
                  </a:ext>
                </a:extLst>
              </p:cNvPr>
              <p:cNvSpPr txBox="1"/>
              <p:nvPr/>
            </p:nvSpPr>
            <p:spPr>
              <a:xfrm>
                <a:off x="3946234" y="2060385"/>
                <a:ext cx="12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6552-A44C-4CB9-A362-DE12E1EA8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234" y="2060385"/>
                <a:ext cx="1248227" cy="276999"/>
              </a:xfrm>
              <a:prstGeom prst="rect">
                <a:avLst/>
              </a:prstGeom>
              <a:blipFill>
                <a:blip r:embed="rId4"/>
                <a:stretch>
                  <a:fillRect r="-341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F296C0-68E5-4D2E-9863-17FB731B59B9}"/>
                  </a:ext>
                </a:extLst>
              </p:cNvPr>
              <p:cNvSpPr txBox="1"/>
              <p:nvPr/>
            </p:nvSpPr>
            <p:spPr>
              <a:xfrm>
                <a:off x="3401918" y="2635145"/>
                <a:ext cx="2336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F296C0-68E5-4D2E-9863-17FB731B5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918" y="2635145"/>
                <a:ext cx="2336858" cy="276999"/>
              </a:xfrm>
              <a:prstGeom prst="rect">
                <a:avLst/>
              </a:prstGeom>
              <a:blipFill>
                <a:blip r:embed="rId5"/>
                <a:stretch>
                  <a:fillRect r="-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24EBC-0FD9-45C9-A605-1BE63A46E6C5}"/>
                  </a:ext>
                </a:extLst>
              </p:cNvPr>
              <p:cNvSpPr txBox="1"/>
              <p:nvPr/>
            </p:nvSpPr>
            <p:spPr>
              <a:xfrm>
                <a:off x="4476571" y="2358147"/>
                <a:ext cx="187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24EBC-0FD9-45C9-A605-1BE63A46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571" y="2358147"/>
                <a:ext cx="187552" cy="276999"/>
              </a:xfrm>
              <a:prstGeom prst="rect">
                <a:avLst/>
              </a:prstGeom>
              <a:blipFill>
                <a:blip r:embed="rId6"/>
                <a:stretch>
                  <a:fillRect l="-32258" r="-29032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55842E-6BD8-4956-9C7B-CD1CD7FA3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089" y="3146872"/>
            <a:ext cx="4956441" cy="19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57FFB-C04C-4FC7-9379-93528419CADF}"/>
                  </a:ext>
                </a:extLst>
              </p:cNvPr>
              <p:cNvSpPr txBox="1"/>
              <p:nvPr/>
            </p:nvSpPr>
            <p:spPr>
              <a:xfrm>
                <a:off x="633913" y="874689"/>
                <a:ext cx="802408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The asymptotic stability is said to be </a:t>
                </a:r>
                <a:r>
                  <a:rPr lang="en-US" dirty="0">
                    <a:latin typeface="Times New Roman" panose="02020603050405020304" pitchFamily="18" charset="0"/>
                  </a:rPr>
                  <a:t>uniform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if the existing constant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and is said to be global if the convergence,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is independent of the initial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over the entire spatial domain on which the system is defined (e.g.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). If furthermore  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57FFB-C04C-4FC7-9379-93528419C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13" y="874689"/>
                <a:ext cx="8024087" cy="1200329"/>
              </a:xfrm>
              <a:prstGeom prst="rect">
                <a:avLst/>
              </a:prstGeom>
              <a:blipFill>
                <a:blip r:embed="rId8"/>
                <a:stretch>
                  <a:fillRect l="-684" t="-2538" r="-836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D9FC69-1C79-46B3-8EFE-30EED703EE07}"/>
                  </a:ext>
                </a:extLst>
              </p:cNvPr>
              <p:cNvSpPr txBox="1"/>
              <p:nvPr/>
            </p:nvSpPr>
            <p:spPr>
              <a:xfrm>
                <a:off x="633913" y="2917793"/>
                <a:ext cx="79783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for two positive constants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then the equilibrium is said to be </a:t>
                </a:r>
                <a:r>
                  <a:rPr lang="en-US" dirty="0">
                    <a:latin typeface="Times New Roman" panose="02020603050405020304" pitchFamily="18" charset="0"/>
                  </a:rPr>
                  <a:t>exponentially stable.</a:t>
                </a:r>
                <a:endParaRPr lang="ru-RU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D9FC69-1C79-46B3-8EFE-30EED703E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13" y="2917793"/>
                <a:ext cx="7978323" cy="646331"/>
              </a:xfrm>
              <a:prstGeom prst="rect">
                <a:avLst/>
              </a:prstGeom>
              <a:blipFill>
                <a:blip r:embed="rId9"/>
                <a:stretch>
                  <a:fillRect l="-68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A5AEC3-D13A-462B-8ADF-4901509E8A7F}"/>
              </a:ext>
            </a:extLst>
          </p:cNvPr>
          <p:cNvSpPr txBox="1">
            <a:spLocks/>
          </p:cNvSpPr>
          <p:nvPr/>
        </p:nvSpPr>
        <p:spPr>
          <a:xfrm>
            <a:off x="529036" y="523079"/>
            <a:ext cx="8128964" cy="5421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0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>
                <a:latin typeface="Times New Roman" panose="02020603050405020304" pitchFamily="18" charset="0"/>
              </a:rPr>
              <a:t>Let’</a:t>
            </a:r>
            <a:r>
              <a:rPr lang="en-US" sz="1800" dirty="0">
                <a:latin typeface="Times New Roman" panose="02020603050405020304" pitchFamily="18" charset="0"/>
              </a:rPr>
              <a:t>s</a:t>
            </a:r>
            <a:r>
              <a:rPr lang="ru-RU" sz="1800" dirty="0">
                <a:latin typeface="Times New Roman" panose="02020603050405020304" pitchFamily="18" charset="0"/>
              </a:rPr>
              <a:t> remembe</a:t>
            </a:r>
            <a:r>
              <a:rPr lang="en-US" sz="1800" dirty="0">
                <a:latin typeface="Times New Roman" panose="02020603050405020304" pitchFamily="18" charset="0"/>
              </a:rPr>
              <a:t>r - Types of</a:t>
            </a:r>
            <a:r>
              <a:rPr lang="ru-RU" sz="1800" dirty="0">
                <a:latin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</a:rPr>
              <a:t>stability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136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Lyapunov Function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6552-A44C-4CB9-A362-DE12E1EA8B00}"/>
                  </a:ext>
                </a:extLst>
              </p:cNvPr>
              <p:cNvSpPr txBox="1"/>
              <p:nvPr/>
            </p:nvSpPr>
            <p:spPr>
              <a:xfrm>
                <a:off x="3946234" y="2060385"/>
                <a:ext cx="12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6552-A44C-4CB9-A362-DE12E1EA8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234" y="2060385"/>
                <a:ext cx="1248227" cy="276999"/>
              </a:xfrm>
              <a:prstGeom prst="rect">
                <a:avLst/>
              </a:prstGeom>
              <a:blipFill>
                <a:blip r:embed="rId4"/>
                <a:stretch>
                  <a:fillRect r="-3415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24EBC-0FD9-45C9-A605-1BE63A46E6C5}"/>
                  </a:ext>
                </a:extLst>
              </p:cNvPr>
              <p:cNvSpPr txBox="1"/>
              <p:nvPr/>
            </p:nvSpPr>
            <p:spPr>
              <a:xfrm>
                <a:off x="4476571" y="2358147"/>
                <a:ext cx="187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B24EBC-0FD9-45C9-A605-1BE63A46E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571" y="2358147"/>
                <a:ext cx="187552" cy="276999"/>
              </a:xfrm>
              <a:prstGeom prst="rect">
                <a:avLst/>
              </a:prstGeom>
              <a:blipFill>
                <a:blip r:embed="rId5"/>
                <a:stretch>
                  <a:fillRect l="-32258" r="-29032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55842E-6BD8-4956-9C7B-CD1CD7FA3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5089" y="3146872"/>
            <a:ext cx="4956441" cy="19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57FFB-C04C-4FC7-9379-93528419CADF}"/>
                  </a:ext>
                </a:extLst>
              </p:cNvPr>
              <p:cNvSpPr txBox="1"/>
              <p:nvPr/>
            </p:nvSpPr>
            <p:spPr>
              <a:xfrm>
                <a:off x="633913" y="874689"/>
                <a:ext cx="802408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The asymptotic stability is said to be </a:t>
                </a:r>
                <a:r>
                  <a:rPr lang="en-US" dirty="0">
                    <a:latin typeface="Times New Roman" panose="02020603050405020304" pitchFamily="18" charset="0"/>
                  </a:rPr>
                  <a:t>uniform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if the existing constant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and is said to be global if the convergence,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is independent of the initial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over the entire spatial domain on which the system is defined (e.g.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). If furthermore  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57FFB-C04C-4FC7-9379-93528419C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13" y="874689"/>
                <a:ext cx="8024087" cy="1200329"/>
              </a:xfrm>
              <a:prstGeom prst="rect">
                <a:avLst/>
              </a:prstGeom>
              <a:blipFill>
                <a:blip r:embed="rId8"/>
                <a:stretch>
                  <a:fillRect l="-684" t="-2538" r="-836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D9FC69-1C79-46B3-8EFE-30EED703EE07}"/>
                  </a:ext>
                </a:extLst>
              </p:cNvPr>
              <p:cNvSpPr txBox="1"/>
              <p:nvPr/>
            </p:nvSpPr>
            <p:spPr>
              <a:xfrm>
                <a:off x="633913" y="2917793"/>
                <a:ext cx="79783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for two positive constants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then the equilibrium is said to be </a:t>
                </a:r>
                <a:r>
                  <a:rPr lang="en-US" dirty="0">
                    <a:latin typeface="Times New Roman" panose="02020603050405020304" pitchFamily="18" charset="0"/>
                  </a:rPr>
                  <a:t>exponentially stable.</a:t>
                </a:r>
                <a:endParaRPr lang="ru-RU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D9FC69-1C79-46B3-8EFE-30EED703E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13" y="2917793"/>
                <a:ext cx="7978323" cy="646331"/>
              </a:xfrm>
              <a:prstGeom prst="rect">
                <a:avLst/>
              </a:prstGeom>
              <a:blipFill>
                <a:blip r:embed="rId9"/>
                <a:stretch>
                  <a:fillRect l="-68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A5AEC3-D13A-462B-8ADF-4901509E8A7F}"/>
              </a:ext>
            </a:extLst>
          </p:cNvPr>
          <p:cNvSpPr txBox="1">
            <a:spLocks/>
          </p:cNvSpPr>
          <p:nvPr/>
        </p:nvSpPr>
        <p:spPr>
          <a:xfrm>
            <a:off x="529036" y="523079"/>
            <a:ext cx="8128964" cy="5421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0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>
                <a:latin typeface="Times New Roman" panose="02020603050405020304" pitchFamily="18" charset="0"/>
              </a:rPr>
              <a:t>Let’</a:t>
            </a:r>
            <a:r>
              <a:rPr lang="en-US" sz="1800" dirty="0">
                <a:latin typeface="Times New Roman" panose="02020603050405020304" pitchFamily="18" charset="0"/>
              </a:rPr>
              <a:t>s</a:t>
            </a:r>
            <a:r>
              <a:rPr lang="ru-RU" sz="1800" dirty="0">
                <a:latin typeface="Times New Roman" panose="02020603050405020304" pitchFamily="18" charset="0"/>
              </a:rPr>
              <a:t> remembe</a:t>
            </a:r>
            <a:r>
              <a:rPr lang="en-US" sz="1800" dirty="0">
                <a:latin typeface="Times New Roman" panose="02020603050405020304" pitchFamily="18" charset="0"/>
              </a:rPr>
              <a:t>r - Types of</a:t>
            </a:r>
            <a:r>
              <a:rPr lang="ru-RU" sz="1800" dirty="0">
                <a:latin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</a:rPr>
              <a:t>stability</a:t>
            </a:r>
            <a:endParaRPr lang="ru-RU" sz="1800" dirty="0">
              <a:latin typeface="Times New Roman" panose="02020603050405020304" pitchFamily="18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D68701B-1950-4664-AE87-0235B8F1025E}"/>
              </a:ext>
            </a:extLst>
          </p:cNvPr>
          <p:cNvSpPr/>
          <p:nvPr/>
        </p:nvSpPr>
        <p:spPr>
          <a:xfrm>
            <a:off x="5194461" y="2449623"/>
            <a:ext cx="619791" cy="61979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A86C085-EF9E-44CF-82AD-0BA15EC3397D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5723486" y="2381555"/>
            <a:ext cx="577193" cy="15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783A54-1AEB-D4BD-316A-D79C37A7A0FB}"/>
                  </a:ext>
                </a:extLst>
              </p:cNvPr>
              <p:cNvSpPr txBox="1"/>
              <p:nvPr/>
            </p:nvSpPr>
            <p:spPr>
              <a:xfrm>
                <a:off x="3401918" y="2635145"/>
                <a:ext cx="2336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783A54-1AEB-D4BD-316A-D79C37A7A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918" y="2635145"/>
                <a:ext cx="2336858" cy="276999"/>
              </a:xfrm>
              <a:prstGeom prst="rect">
                <a:avLst/>
              </a:prstGeom>
              <a:blipFill>
                <a:blip r:embed="rId11"/>
                <a:stretch>
                  <a:fillRect r="-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Облако 1">
            <a:extLst>
              <a:ext uri="{FF2B5EF4-FFF2-40B4-BE49-F238E27FC236}">
                <a16:creationId xmlns:a16="http://schemas.microsoft.com/office/drawing/2014/main" id="{F5978E47-F453-4243-B8AC-09C1369FD9FD}"/>
              </a:ext>
            </a:extLst>
          </p:cNvPr>
          <p:cNvSpPr/>
          <p:nvPr/>
        </p:nvSpPr>
        <p:spPr>
          <a:xfrm>
            <a:off x="6142672" y="1659448"/>
            <a:ext cx="2434740" cy="135587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</a:rPr>
              <a:t>Converges exponentially.</a:t>
            </a:r>
            <a:endParaRPr lang="ru-RU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10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Видео 5">
            <a:extLst>
              <a:ext uri="{FF2B5EF4-FFF2-40B4-BE49-F238E27FC236}">
                <a16:creationId xmlns:a16="http://schemas.microsoft.com/office/drawing/2014/main" id="{21D40BB3-2692-A706-0B95-5EA506BF6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7CDB05-B849-4A87-8295-DA0397F1474E}"/>
              </a:ext>
            </a:extLst>
          </p:cNvPr>
          <p:cNvSpPr txBox="1">
            <a:spLocks/>
          </p:cNvSpPr>
          <p:nvPr/>
        </p:nvSpPr>
        <p:spPr>
          <a:xfrm>
            <a:off x="743139" y="927382"/>
            <a:ext cx="4624315" cy="16443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Exponential stability criterion in LMI</a:t>
            </a:r>
            <a:endParaRPr lang="ru-RU" sz="3200" b="1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4189859" y="893678"/>
                <a:ext cx="760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859" y="893678"/>
                <a:ext cx="760978" cy="276999"/>
              </a:xfrm>
              <a:prstGeom prst="rect">
                <a:avLst/>
              </a:prstGeom>
              <a:blipFill>
                <a:blip r:embed="rId3"/>
                <a:stretch>
                  <a:fillRect l="-4000" t="-4444" r="-6400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681435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For linear systems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We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can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choose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the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exponential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stability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criterion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E2D966-1A2D-4B1A-B221-0DC33D9D9B85}"/>
                  </a:ext>
                </a:extLst>
              </p:cNvPr>
              <p:cNvSpPr txBox="1"/>
              <p:nvPr/>
            </p:nvSpPr>
            <p:spPr>
              <a:xfrm>
                <a:off x="1354166" y="2060871"/>
                <a:ext cx="66121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If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there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exists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and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number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such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that</a:t>
                </a:r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E2D966-1A2D-4B1A-B221-0DC33D9D9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166" y="2060871"/>
                <a:ext cx="6612128" cy="369332"/>
              </a:xfrm>
              <a:prstGeom prst="rect">
                <a:avLst/>
              </a:prstGeom>
              <a:blipFill>
                <a:blip r:embed="rId5"/>
                <a:stretch>
                  <a:fillRect l="-737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3476683" y="2570726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83" y="2570726"/>
                <a:ext cx="2187330" cy="276999"/>
              </a:xfrm>
              <a:prstGeom prst="rect">
                <a:avLst/>
              </a:prstGeom>
              <a:blipFill>
                <a:blip r:embed="rId6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6CBE0-C19A-4B52-BDF2-85992193A3DF}"/>
                  </a:ext>
                </a:extLst>
              </p:cNvPr>
              <p:cNvSpPr txBox="1"/>
              <p:nvPr/>
            </p:nvSpPr>
            <p:spPr>
              <a:xfrm>
                <a:off x="1354167" y="2990296"/>
                <a:ext cx="66121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then the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system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asymptotically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stable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and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there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exists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such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that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any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initial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conditions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6CBE0-C19A-4B52-BDF2-85992193A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167" y="2990296"/>
                <a:ext cx="6612127" cy="646331"/>
              </a:xfrm>
              <a:prstGeom prst="rect">
                <a:avLst/>
              </a:prstGeom>
              <a:blipFill>
                <a:blip r:embed="rId7"/>
                <a:stretch>
                  <a:fillRect l="-737" t="-5660" b="-13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755A282-C1CA-43DE-89B9-A6A0CB260DBA}"/>
              </a:ext>
            </a:extLst>
          </p:cNvPr>
          <p:cNvSpPr/>
          <p:nvPr/>
        </p:nvSpPr>
        <p:spPr>
          <a:xfrm>
            <a:off x="1063888" y="1907899"/>
            <a:ext cx="7012919" cy="188169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2440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/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blipFill>
                <a:blip r:embed="rId7"/>
                <a:stretch>
                  <a:fillRect l="-881" t="-4348" r="-1542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48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/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blipFill>
                <a:blip r:embed="rId7"/>
                <a:stretch>
                  <a:fillRect l="-881" t="-4348" r="-1542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/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𝑄𝐴𝑥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blipFill>
                <a:blip r:embed="rId8"/>
                <a:stretch>
                  <a:fillRect l="-548" t="-4444" r="-1280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777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/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blipFill>
                <a:blip r:embed="rId7"/>
                <a:stretch>
                  <a:fillRect l="-881" t="-4348" r="-1542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/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𝑄𝐴𝑥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blipFill>
                <a:blip r:embed="rId8"/>
                <a:stretch>
                  <a:fillRect l="-548" t="-4444" r="-1280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вал 2">
            <a:extLst>
              <a:ext uri="{FF2B5EF4-FFF2-40B4-BE49-F238E27FC236}">
                <a16:creationId xmlns:a16="http://schemas.microsoft.com/office/drawing/2014/main" id="{DC1278FF-C4F0-4BD0-913F-638442387F45}"/>
              </a:ext>
            </a:extLst>
          </p:cNvPr>
          <p:cNvSpPr/>
          <p:nvPr/>
        </p:nvSpPr>
        <p:spPr>
          <a:xfrm>
            <a:off x="6469480" y="629998"/>
            <a:ext cx="1004767" cy="4307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728AD507-E33D-40A7-B3A7-2FA5406603C8}"/>
              </a:ext>
            </a:extLst>
          </p:cNvPr>
          <p:cNvCxnSpPr>
            <a:cxnSpLocks/>
            <a:stCxn id="3" idx="3"/>
            <a:endCxn id="29" idx="6"/>
          </p:cNvCxnSpPr>
          <p:nvPr/>
        </p:nvCxnSpPr>
        <p:spPr>
          <a:xfrm rot="5400000">
            <a:off x="4570890" y="-265819"/>
            <a:ext cx="782226" cy="330924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D45A0A92-AAFF-4004-A81A-FBE67965A6BA}"/>
              </a:ext>
            </a:extLst>
          </p:cNvPr>
          <p:cNvSpPr/>
          <p:nvPr/>
        </p:nvSpPr>
        <p:spPr>
          <a:xfrm>
            <a:off x="1443088" y="1550079"/>
            <a:ext cx="597309" cy="4307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0174213-C548-4692-97FD-A64517C5C804}"/>
              </a:ext>
            </a:extLst>
          </p:cNvPr>
          <p:cNvSpPr/>
          <p:nvPr/>
        </p:nvSpPr>
        <p:spPr>
          <a:xfrm>
            <a:off x="2917012" y="1564527"/>
            <a:ext cx="390369" cy="4307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7BC6B9E0-5D6F-4DEB-949B-C605DC8278BA}"/>
              </a:ext>
            </a:extLst>
          </p:cNvPr>
          <p:cNvCxnSpPr>
            <a:cxnSpLocks/>
            <a:stCxn id="3" idx="3"/>
            <a:endCxn id="26" idx="5"/>
          </p:cNvCxnSpPr>
          <p:nvPr/>
        </p:nvCxnSpPr>
        <p:spPr>
          <a:xfrm rot="5400000">
            <a:off x="3824734" y="-874121"/>
            <a:ext cx="920081" cy="4663702"/>
          </a:xfrm>
          <a:prstGeom prst="curvedConnector3">
            <a:avLst>
              <a:gd name="adj1" fmla="val 1185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427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/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blipFill>
                <a:blip r:embed="rId7"/>
                <a:stretch>
                  <a:fillRect l="-881" t="-4348" r="-1542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/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𝑄𝐴𝑥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blipFill>
                <a:blip r:embed="rId8"/>
                <a:stretch>
                  <a:fillRect l="-548" t="-4444" r="-1280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28825D-7796-4A6C-864E-B43FA9A41058}"/>
                  </a:ext>
                </a:extLst>
              </p:cNvPr>
              <p:cNvSpPr txBox="1"/>
              <p:nvPr/>
            </p:nvSpPr>
            <p:spPr>
              <a:xfrm>
                <a:off x="1443088" y="2081839"/>
                <a:ext cx="293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28825D-7796-4A6C-864E-B43FA9A4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2081839"/>
                <a:ext cx="2936124" cy="276999"/>
              </a:xfrm>
              <a:prstGeom prst="rect">
                <a:avLst/>
              </a:prstGeom>
              <a:blipFill>
                <a:blip r:embed="rId9"/>
                <a:stretch>
                  <a:fillRect l="-624" t="-4444" r="-1455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408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/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blipFill>
                <a:blip r:embed="rId7"/>
                <a:stretch>
                  <a:fillRect l="-881" t="-4348" r="-1542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/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𝑄𝐴𝑥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blipFill>
                <a:blip r:embed="rId8"/>
                <a:stretch>
                  <a:fillRect l="-548" t="-4444" r="-1280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28825D-7796-4A6C-864E-B43FA9A41058}"/>
                  </a:ext>
                </a:extLst>
              </p:cNvPr>
              <p:cNvSpPr txBox="1"/>
              <p:nvPr/>
            </p:nvSpPr>
            <p:spPr>
              <a:xfrm>
                <a:off x="1443088" y="2081839"/>
                <a:ext cx="293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28825D-7796-4A6C-864E-B43FA9A4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2081839"/>
                <a:ext cx="2936124" cy="276999"/>
              </a:xfrm>
              <a:prstGeom prst="rect">
                <a:avLst/>
              </a:prstGeom>
              <a:blipFill>
                <a:blip r:embed="rId9"/>
                <a:stretch>
                  <a:fillRect l="-624" t="-4444" r="-1455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Левая фигурная скобка 27">
            <a:extLst>
              <a:ext uri="{FF2B5EF4-FFF2-40B4-BE49-F238E27FC236}">
                <a16:creationId xmlns:a16="http://schemas.microsoft.com/office/drawing/2014/main" id="{E26454C2-D570-4C57-8898-EE8D7813B396}"/>
              </a:ext>
            </a:extLst>
          </p:cNvPr>
          <p:cNvSpPr/>
          <p:nvPr/>
        </p:nvSpPr>
        <p:spPr>
          <a:xfrm rot="16200000">
            <a:off x="2067532" y="1783081"/>
            <a:ext cx="207600" cy="1461888"/>
          </a:xfrm>
          <a:prstGeom prst="leftBrace">
            <a:avLst>
              <a:gd name="adj1" fmla="val 8333"/>
              <a:gd name="adj2" fmla="val 515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539970D-7AC4-4AEF-B577-0A1B2615E75F}"/>
              </a:ext>
            </a:extLst>
          </p:cNvPr>
          <p:cNvSpPr/>
          <p:nvPr/>
        </p:nvSpPr>
        <p:spPr>
          <a:xfrm>
            <a:off x="2059527" y="2691378"/>
            <a:ext cx="317395" cy="3173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  <p:sp>
        <p:nvSpPr>
          <p:cNvPr id="22" name="Левая фигурная скобка 21">
            <a:extLst>
              <a:ext uri="{FF2B5EF4-FFF2-40B4-BE49-F238E27FC236}">
                <a16:creationId xmlns:a16="http://schemas.microsoft.com/office/drawing/2014/main" id="{817405E7-0195-43AE-A023-3D9DA90CE51D}"/>
              </a:ext>
            </a:extLst>
          </p:cNvPr>
          <p:cNvSpPr/>
          <p:nvPr/>
        </p:nvSpPr>
        <p:spPr>
          <a:xfrm rot="16200000">
            <a:off x="3549753" y="2230367"/>
            <a:ext cx="207600" cy="567314"/>
          </a:xfrm>
          <a:prstGeom prst="leftBrace">
            <a:avLst>
              <a:gd name="adj1" fmla="val 8333"/>
              <a:gd name="adj2" fmla="val 515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6A76D977-3EF9-4BC6-A3BF-A606B5C7D6BB}"/>
              </a:ext>
            </a:extLst>
          </p:cNvPr>
          <p:cNvSpPr/>
          <p:nvPr/>
        </p:nvSpPr>
        <p:spPr>
          <a:xfrm>
            <a:off x="3494855" y="2669209"/>
            <a:ext cx="317395" cy="3173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11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Positive definite matrix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/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0A9B0A-20B0-44D8-A28A-601006FF5C17}"/>
              </a:ext>
            </a:extLst>
          </p:cNvPr>
          <p:cNvSpPr txBox="1">
            <a:spLocks/>
          </p:cNvSpPr>
          <p:nvPr/>
        </p:nvSpPr>
        <p:spPr>
          <a:xfrm>
            <a:off x="529036" y="2439073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/>
              <p:nvPr/>
            </p:nvSpPr>
            <p:spPr>
              <a:xfrm>
                <a:off x="2033557" y="2957932"/>
                <a:ext cx="4206023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57" y="2957932"/>
                <a:ext cx="4206023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387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/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EC4393-DB25-4A1C-9EEA-D9AB818A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172099"/>
                <a:ext cx="2767424" cy="276999"/>
              </a:xfrm>
              <a:prstGeom prst="rect">
                <a:avLst/>
              </a:prstGeom>
              <a:blipFill>
                <a:blip r:embed="rId7"/>
                <a:stretch>
                  <a:fillRect l="-881" t="-4348" r="-1542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/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𝑄𝐴𝑥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C31807-BFDA-4EB4-B597-7572C1D03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1626969"/>
                <a:ext cx="3337709" cy="276999"/>
              </a:xfrm>
              <a:prstGeom prst="rect">
                <a:avLst/>
              </a:prstGeom>
              <a:blipFill>
                <a:blip r:embed="rId8"/>
                <a:stretch>
                  <a:fillRect l="-548" t="-4444" r="-1280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28825D-7796-4A6C-864E-B43FA9A41058}"/>
                  </a:ext>
                </a:extLst>
              </p:cNvPr>
              <p:cNvSpPr txBox="1"/>
              <p:nvPr/>
            </p:nvSpPr>
            <p:spPr>
              <a:xfrm>
                <a:off x="1443088" y="2081839"/>
                <a:ext cx="2936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acc>
                        <m:accPr>
                          <m:chr m:val="̇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28825D-7796-4A6C-864E-B43FA9A4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88" y="2081839"/>
                <a:ext cx="2936124" cy="276999"/>
              </a:xfrm>
              <a:prstGeom prst="rect">
                <a:avLst/>
              </a:prstGeom>
              <a:blipFill>
                <a:blip r:embed="rId9"/>
                <a:stretch>
                  <a:fillRect l="-624" t="-4444" r="-1455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2CECDA-0D05-4685-8BFA-C0BAFC218D4C}"/>
                  </a:ext>
                </a:extLst>
              </p:cNvPr>
              <p:cNvSpPr txBox="1"/>
              <p:nvPr/>
            </p:nvSpPr>
            <p:spPr>
              <a:xfrm>
                <a:off x="3482267" y="2753664"/>
                <a:ext cx="1335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2CECDA-0D05-4685-8BFA-C0BAFC218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67" y="2753664"/>
                <a:ext cx="1335237" cy="276999"/>
              </a:xfrm>
              <a:prstGeom prst="rect">
                <a:avLst/>
              </a:prstGeom>
              <a:blipFill>
                <a:blip r:embed="rId10"/>
                <a:stretch>
                  <a:fillRect l="-3653" t="-4444" r="-5023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DA7945-561A-40C8-BF78-636070E41478}"/>
                  </a:ext>
                </a:extLst>
              </p:cNvPr>
              <p:cNvSpPr txBox="1"/>
              <p:nvPr/>
            </p:nvSpPr>
            <p:spPr>
              <a:xfrm>
                <a:off x="1437226" y="3394552"/>
                <a:ext cx="1904689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DA7945-561A-40C8-BF78-636070E41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6" y="3394552"/>
                <a:ext cx="1904689" cy="285656"/>
              </a:xfrm>
              <a:prstGeom prst="rect">
                <a:avLst/>
              </a:prstGeom>
              <a:blipFill>
                <a:blip r:embed="rId11"/>
                <a:stretch>
                  <a:fillRect l="-2564" t="-14894" r="-2564" b="-106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Левая фигурная скобка 27">
            <a:extLst>
              <a:ext uri="{FF2B5EF4-FFF2-40B4-BE49-F238E27FC236}">
                <a16:creationId xmlns:a16="http://schemas.microsoft.com/office/drawing/2014/main" id="{E26454C2-D570-4C57-8898-EE8D7813B396}"/>
              </a:ext>
            </a:extLst>
          </p:cNvPr>
          <p:cNvSpPr/>
          <p:nvPr/>
        </p:nvSpPr>
        <p:spPr>
          <a:xfrm rot="16200000">
            <a:off x="2067532" y="1783081"/>
            <a:ext cx="207600" cy="1461888"/>
          </a:xfrm>
          <a:prstGeom prst="leftBrace">
            <a:avLst>
              <a:gd name="adj1" fmla="val 8333"/>
              <a:gd name="adj2" fmla="val 515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Левая фигурная скобка 28">
            <a:extLst>
              <a:ext uri="{FF2B5EF4-FFF2-40B4-BE49-F238E27FC236}">
                <a16:creationId xmlns:a16="http://schemas.microsoft.com/office/drawing/2014/main" id="{7CA751E6-36A5-4E94-A4EF-252205C93546}"/>
              </a:ext>
            </a:extLst>
          </p:cNvPr>
          <p:cNvSpPr/>
          <p:nvPr/>
        </p:nvSpPr>
        <p:spPr>
          <a:xfrm rot="16200000">
            <a:off x="3549753" y="2230367"/>
            <a:ext cx="207600" cy="567314"/>
          </a:xfrm>
          <a:prstGeom prst="leftBrace">
            <a:avLst>
              <a:gd name="adj1" fmla="val 8333"/>
              <a:gd name="adj2" fmla="val 5158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E88D5E-12AA-4E48-B83D-45DBD27137A8}"/>
                  </a:ext>
                </a:extLst>
              </p:cNvPr>
              <p:cNvSpPr txBox="1"/>
              <p:nvPr/>
            </p:nvSpPr>
            <p:spPr>
              <a:xfrm>
                <a:off x="2004245" y="2745303"/>
                <a:ext cx="493084" cy="285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E88D5E-12AA-4E48-B83D-45DBD2713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245" y="2745303"/>
                <a:ext cx="493084" cy="285656"/>
              </a:xfrm>
              <a:prstGeom prst="rect">
                <a:avLst/>
              </a:prstGeom>
              <a:blipFill>
                <a:blip r:embed="rId12"/>
                <a:stretch>
                  <a:fillRect l="-11111" t="-12766" b="-85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379025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3790258"/>
                <a:ext cx="1812419" cy="276999"/>
              </a:xfrm>
              <a:prstGeom prst="rect">
                <a:avLst/>
              </a:prstGeom>
              <a:blipFill>
                <a:blip r:embed="rId13"/>
                <a:stretch>
                  <a:fillRect l="-2694" t="-4444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4873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CE2E9EF-6CF3-4244-B7EF-39A85F3D604C}"/>
              </a:ext>
            </a:extLst>
          </p:cNvPr>
          <p:cNvSpPr/>
          <p:nvPr/>
        </p:nvSpPr>
        <p:spPr>
          <a:xfrm>
            <a:off x="5267246" y="2021579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/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blipFill>
                <a:blip r:embed="rId8"/>
                <a:stretch>
                  <a:fillRect l="-1480" t="-4348" r="-63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/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blipFill>
                <a:blip r:embed="rId9"/>
                <a:stretch>
                  <a:fillRect l="-1386" t="-4444" r="-396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746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CE2E9EF-6CF3-4244-B7EF-39A85F3D604C}"/>
              </a:ext>
            </a:extLst>
          </p:cNvPr>
          <p:cNvSpPr/>
          <p:nvPr/>
        </p:nvSpPr>
        <p:spPr>
          <a:xfrm>
            <a:off x="5267246" y="2021579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/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blipFill>
                <a:blip r:embed="rId8"/>
                <a:stretch>
                  <a:fillRect l="-1480" t="-4348" r="-63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/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blipFill>
                <a:blip r:embed="rId9"/>
                <a:stretch>
                  <a:fillRect l="-1386" t="-4444" r="-396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D9392-0F87-4B62-AC66-BE3342E86403}"/>
                  </a:ext>
                </a:extLst>
              </p:cNvPr>
              <p:cNvSpPr txBox="1"/>
              <p:nvPr/>
            </p:nvSpPr>
            <p:spPr>
              <a:xfrm>
                <a:off x="589448" y="3398808"/>
                <a:ext cx="2438232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D9392-0F87-4B62-AC66-BE3342E8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48" y="3398808"/>
                <a:ext cx="2438232" cy="5657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E88D3C9-9031-4888-AE85-0EC03BB35510}"/>
              </a:ext>
            </a:extLst>
          </p:cNvPr>
          <p:cNvSpPr/>
          <p:nvPr/>
        </p:nvSpPr>
        <p:spPr>
          <a:xfrm>
            <a:off x="589448" y="3325091"/>
            <a:ext cx="2456033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Соединитель: изогнутый 39">
            <a:extLst>
              <a:ext uri="{FF2B5EF4-FFF2-40B4-BE49-F238E27FC236}">
                <a16:creationId xmlns:a16="http://schemas.microsoft.com/office/drawing/2014/main" id="{006C59C0-C5A7-461E-9927-7E9D3B7C7A11}"/>
              </a:ext>
            </a:extLst>
          </p:cNvPr>
          <p:cNvCxnSpPr>
            <a:cxnSpLocks/>
            <a:stCxn id="35" idx="1"/>
            <a:endCxn id="3" idx="0"/>
          </p:cNvCxnSpPr>
          <p:nvPr/>
        </p:nvCxnSpPr>
        <p:spPr>
          <a:xfrm rot="10800000" flipV="1">
            <a:off x="1817466" y="2642965"/>
            <a:ext cx="3449781" cy="68212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471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CE2E9EF-6CF3-4244-B7EF-39A85F3D604C}"/>
              </a:ext>
            </a:extLst>
          </p:cNvPr>
          <p:cNvSpPr/>
          <p:nvPr/>
        </p:nvSpPr>
        <p:spPr>
          <a:xfrm>
            <a:off x="5267246" y="2021579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/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blipFill>
                <a:blip r:embed="rId8"/>
                <a:stretch>
                  <a:fillRect l="-1480" t="-4348" r="-63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/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blipFill>
                <a:blip r:embed="rId9"/>
                <a:stretch>
                  <a:fillRect l="-1386" t="-4444" r="-396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D9392-0F87-4B62-AC66-BE3342E86403}"/>
                  </a:ext>
                </a:extLst>
              </p:cNvPr>
              <p:cNvSpPr txBox="1"/>
              <p:nvPr/>
            </p:nvSpPr>
            <p:spPr>
              <a:xfrm>
                <a:off x="589448" y="3398808"/>
                <a:ext cx="4949880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D9392-0F87-4B62-AC66-BE3342E8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48" y="3398808"/>
                <a:ext cx="4949880" cy="5657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E88D3C9-9031-4888-AE85-0EC03BB35510}"/>
              </a:ext>
            </a:extLst>
          </p:cNvPr>
          <p:cNvSpPr/>
          <p:nvPr/>
        </p:nvSpPr>
        <p:spPr>
          <a:xfrm>
            <a:off x="589448" y="3325091"/>
            <a:ext cx="2456033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A6077946-6533-4816-AD79-284078ACAD1D}"/>
              </a:ext>
            </a:extLst>
          </p:cNvPr>
          <p:cNvSpPr/>
          <p:nvPr/>
        </p:nvSpPr>
        <p:spPr>
          <a:xfrm>
            <a:off x="1331296" y="3210429"/>
            <a:ext cx="4179194" cy="788041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E473AEB2-EB14-4708-842E-8CB94DD8CAC5}"/>
              </a:ext>
            </a:extLst>
          </p:cNvPr>
          <p:cNvCxnSpPr>
            <a:stCxn id="32" idx="2"/>
            <a:endCxn id="38" idx="0"/>
          </p:cNvCxnSpPr>
          <p:nvPr/>
        </p:nvCxnSpPr>
        <p:spPr>
          <a:xfrm rot="16200000" flipH="1">
            <a:off x="2001498" y="1791034"/>
            <a:ext cx="1761332" cy="107745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Соединитель: изогнутый 39">
            <a:extLst>
              <a:ext uri="{FF2B5EF4-FFF2-40B4-BE49-F238E27FC236}">
                <a16:creationId xmlns:a16="http://schemas.microsoft.com/office/drawing/2014/main" id="{006C59C0-C5A7-461E-9927-7E9D3B7C7A11}"/>
              </a:ext>
            </a:extLst>
          </p:cNvPr>
          <p:cNvCxnSpPr>
            <a:cxnSpLocks/>
            <a:stCxn id="35" idx="1"/>
            <a:endCxn id="3" idx="0"/>
          </p:cNvCxnSpPr>
          <p:nvPr/>
        </p:nvCxnSpPr>
        <p:spPr>
          <a:xfrm rot="10800000" flipV="1">
            <a:off x="1817466" y="2642965"/>
            <a:ext cx="3449781" cy="68212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613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CE2E9EF-6CF3-4244-B7EF-39A85F3D604C}"/>
              </a:ext>
            </a:extLst>
          </p:cNvPr>
          <p:cNvSpPr/>
          <p:nvPr/>
        </p:nvSpPr>
        <p:spPr>
          <a:xfrm>
            <a:off x="5267246" y="2021579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/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blipFill>
                <a:blip r:embed="rId8"/>
                <a:stretch>
                  <a:fillRect l="-1480" t="-4348" r="-63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/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blipFill>
                <a:blip r:embed="rId9"/>
                <a:stretch>
                  <a:fillRect l="-1386" t="-4444" r="-396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D9392-0F87-4B62-AC66-BE3342E86403}"/>
                  </a:ext>
                </a:extLst>
              </p:cNvPr>
              <p:cNvSpPr txBox="1"/>
              <p:nvPr/>
            </p:nvSpPr>
            <p:spPr>
              <a:xfrm>
                <a:off x="529036" y="3398808"/>
                <a:ext cx="719184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D9392-0F87-4B62-AC66-BE3342E8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3398808"/>
                <a:ext cx="7191841" cy="5713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E88D3C9-9031-4888-AE85-0EC03BB35510}"/>
              </a:ext>
            </a:extLst>
          </p:cNvPr>
          <p:cNvSpPr/>
          <p:nvPr/>
        </p:nvSpPr>
        <p:spPr>
          <a:xfrm>
            <a:off x="589448" y="3325091"/>
            <a:ext cx="2456033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A6077946-6533-4816-AD79-284078ACAD1D}"/>
              </a:ext>
            </a:extLst>
          </p:cNvPr>
          <p:cNvSpPr/>
          <p:nvPr/>
        </p:nvSpPr>
        <p:spPr>
          <a:xfrm>
            <a:off x="1331296" y="3210429"/>
            <a:ext cx="4179194" cy="788041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56ED687E-B128-404A-9217-2DD6DCE18825}"/>
              </a:ext>
            </a:extLst>
          </p:cNvPr>
          <p:cNvSpPr/>
          <p:nvPr/>
        </p:nvSpPr>
        <p:spPr>
          <a:xfrm>
            <a:off x="3249645" y="3325091"/>
            <a:ext cx="4423002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E473AEB2-EB14-4708-842E-8CB94DD8CAC5}"/>
              </a:ext>
            </a:extLst>
          </p:cNvPr>
          <p:cNvCxnSpPr>
            <a:stCxn id="32" idx="2"/>
            <a:endCxn id="38" idx="0"/>
          </p:cNvCxnSpPr>
          <p:nvPr/>
        </p:nvCxnSpPr>
        <p:spPr>
          <a:xfrm rot="16200000" flipH="1">
            <a:off x="2001498" y="1791034"/>
            <a:ext cx="1761332" cy="107745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75FA88E4-2EBF-46CA-9268-561731CB21B6}"/>
              </a:ext>
            </a:extLst>
          </p:cNvPr>
          <p:cNvCxnSpPr>
            <a:stCxn id="35" idx="1"/>
          </p:cNvCxnSpPr>
          <p:nvPr/>
        </p:nvCxnSpPr>
        <p:spPr>
          <a:xfrm rot="10800000" flipV="1">
            <a:off x="4768484" y="2642965"/>
            <a:ext cx="498763" cy="68212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изогнутый 39">
            <a:extLst>
              <a:ext uri="{FF2B5EF4-FFF2-40B4-BE49-F238E27FC236}">
                <a16:creationId xmlns:a16="http://schemas.microsoft.com/office/drawing/2014/main" id="{006C59C0-C5A7-461E-9927-7E9D3B7C7A11}"/>
              </a:ext>
            </a:extLst>
          </p:cNvPr>
          <p:cNvCxnSpPr>
            <a:cxnSpLocks/>
            <a:stCxn id="35" idx="1"/>
            <a:endCxn id="3" idx="0"/>
          </p:cNvCxnSpPr>
          <p:nvPr/>
        </p:nvCxnSpPr>
        <p:spPr>
          <a:xfrm rot="10800000" flipV="1">
            <a:off x="1817466" y="2642965"/>
            <a:ext cx="3449781" cy="68212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13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CE2E9EF-6CF3-4244-B7EF-39A85F3D604C}"/>
              </a:ext>
            </a:extLst>
          </p:cNvPr>
          <p:cNvSpPr/>
          <p:nvPr/>
        </p:nvSpPr>
        <p:spPr>
          <a:xfrm>
            <a:off x="5267246" y="2021579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/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blipFill>
                <a:blip r:embed="rId8"/>
                <a:stretch>
                  <a:fillRect l="-1480" t="-4348" r="-63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/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blipFill>
                <a:blip r:embed="rId9"/>
                <a:stretch>
                  <a:fillRect l="-1386" t="-4444" r="-396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D9392-0F87-4B62-AC66-BE3342E86403}"/>
                  </a:ext>
                </a:extLst>
              </p:cNvPr>
              <p:cNvSpPr txBox="1"/>
              <p:nvPr/>
            </p:nvSpPr>
            <p:spPr>
              <a:xfrm>
                <a:off x="529036" y="3398808"/>
                <a:ext cx="719184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𝑄𝑥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D9392-0F87-4B62-AC66-BE3342E8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3398808"/>
                <a:ext cx="7191841" cy="5713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CD572C-2423-4628-8806-7686ED7555CB}"/>
                  </a:ext>
                </a:extLst>
              </p:cNvPr>
              <p:cNvSpPr txBox="1"/>
              <p:nvPr/>
            </p:nvSpPr>
            <p:spPr>
              <a:xfrm>
                <a:off x="529036" y="4279377"/>
                <a:ext cx="5757217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CD572C-2423-4628-8806-7686ED75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4279377"/>
                <a:ext cx="5757217" cy="5713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E88D3C9-9031-4888-AE85-0EC03BB35510}"/>
              </a:ext>
            </a:extLst>
          </p:cNvPr>
          <p:cNvSpPr/>
          <p:nvPr/>
        </p:nvSpPr>
        <p:spPr>
          <a:xfrm>
            <a:off x="589448" y="3325091"/>
            <a:ext cx="2456033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A6077946-6533-4816-AD79-284078ACAD1D}"/>
              </a:ext>
            </a:extLst>
          </p:cNvPr>
          <p:cNvSpPr/>
          <p:nvPr/>
        </p:nvSpPr>
        <p:spPr>
          <a:xfrm>
            <a:off x="1331296" y="3210429"/>
            <a:ext cx="4179194" cy="788041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56ED687E-B128-404A-9217-2DD6DCE18825}"/>
              </a:ext>
            </a:extLst>
          </p:cNvPr>
          <p:cNvSpPr/>
          <p:nvPr/>
        </p:nvSpPr>
        <p:spPr>
          <a:xfrm>
            <a:off x="3249645" y="3325091"/>
            <a:ext cx="4423002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Соединитель: изогнутый 8">
            <a:extLst>
              <a:ext uri="{FF2B5EF4-FFF2-40B4-BE49-F238E27FC236}">
                <a16:creationId xmlns:a16="http://schemas.microsoft.com/office/drawing/2014/main" id="{E473AEB2-EB14-4708-842E-8CB94DD8CAC5}"/>
              </a:ext>
            </a:extLst>
          </p:cNvPr>
          <p:cNvCxnSpPr>
            <a:stCxn id="32" idx="2"/>
            <a:endCxn id="38" idx="0"/>
          </p:cNvCxnSpPr>
          <p:nvPr/>
        </p:nvCxnSpPr>
        <p:spPr>
          <a:xfrm rot="16200000" flipH="1">
            <a:off x="2001498" y="1791034"/>
            <a:ext cx="1761332" cy="107745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75FA88E4-2EBF-46CA-9268-561731CB21B6}"/>
              </a:ext>
            </a:extLst>
          </p:cNvPr>
          <p:cNvCxnSpPr>
            <a:stCxn id="35" idx="1"/>
          </p:cNvCxnSpPr>
          <p:nvPr/>
        </p:nvCxnSpPr>
        <p:spPr>
          <a:xfrm rot="10800000" flipV="1">
            <a:off x="4768484" y="2642965"/>
            <a:ext cx="498763" cy="68212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изогнутый 39">
            <a:extLst>
              <a:ext uri="{FF2B5EF4-FFF2-40B4-BE49-F238E27FC236}">
                <a16:creationId xmlns:a16="http://schemas.microsoft.com/office/drawing/2014/main" id="{006C59C0-C5A7-461E-9927-7E9D3B7C7A11}"/>
              </a:ext>
            </a:extLst>
          </p:cNvPr>
          <p:cNvCxnSpPr>
            <a:cxnSpLocks/>
            <a:stCxn id="35" idx="1"/>
            <a:endCxn id="3" idx="0"/>
          </p:cNvCxnSpPr>
          <p:nvPr/>
        </p:nvCxnSpPr>
        <p:spPr>
          <a:xfrm rot="10800000" flipV="1">
            <a:off x="1817466" y="2642965"/>
            <a:ext cx="3449781" cy="68212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521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CE2E9EF-6CF3-4244-B7EF-39A85F3D604C}"/>
              </a:ext>
            </a:extLst>
          </p:cNvPr>
          <p:cNvSpPr/>
          <p:nvPr/>
        </p:nvSpPr>
        <p:spPr>
          <a:xfrm>
            <a:off x="5267246" y="2021579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/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blipFill>
                <a:blip r:embed="rId8"/>
                <a:stretch>
                  <a:fillRect l="-1480" t="-4348" r="-63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/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blipFill>
                <a:blip r:embed="rId9"/>
                <a:stretch>
                  <a:fillRect l="-1386" t="-4444" r="-396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CD572C-2423-4628-8806-7686ED7555CB}"/>
                  </a:ext>
                </a:extLst>
              </p:cNvPr>
              <p:cNvSpPr txBox="1"/>
              <p:nvPr/>
            </p:nvSpPr>
            <p:spPr>
              <a:xfrm>
                <a:off x="529036" y="3394645"/>
                <a:ext cx="5757217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CD572C-2423-4628-8806-7686ED75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3394645"/>
                <a:ext cx="5757217" cy="5713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E5B6BC2-DF26-47D5-0571-8E0F4662E690}"/>
              </a:ext>
            </a:extLst>
          </p:cNvPr>
          <p:cNvSpPr/>
          <p:nvPr/>
        </p:nvSpPr>
        <p:spPr>
          <a:xfrm>
            <a:off x="529036" y="3325091"/>
            <a:ext cx="574291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4D690BA3-BC40-EFFB-07A7-453EDE907039}"/>
              </a:ext>
            </a:extLst>
          </p:cNvPr>
          <p:cNvSpPr/>
          <p:nvPr/>
        </p:nvSpPr>
        <p:spPr>
          <a:xfrm>
            <a:off x="4336102" y="3325091"/>
            <a:ext cx="1950152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420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ECE2E9EF-6CF3-4244-B7EF-39A85F3D604C}"/>
              </a:ext>
            </a:extLst>
          </p:cNvPr>
          <p:cNvSpPr/>
          <p:nvPr/>
        </p:nvSpPr>
        <p:spPr>
          <a:xfrm>
            <a:off x="5267246" y="2021579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/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7B5169-A32E-467F-B4D3-F4BA981A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5" y="2190936"/>
                <a:ext cx="2883803" cy="276999"/>
              </a:xfrm>
              <a:prstGeom prst="rect">
                <a:avLst/>
              </a:prstGeom>
              <a:blipFill>
                <a:blip r:embed="rId8"/>
                <a:stretch>
                  <a:fillRect l="-1480" t="-4348" r="-634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/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4695F0-5FB5-4D3D-A67B-ABF5277A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94" y="2737281"/>
                <a:ext cx="3077061" cy="276999"/>
              </a:xfrm>
              <a:prstGeom prst="rect">
                <a:avLst/>
              </a:prstGeom>
              <a:blipFill>
                <a:blip r:embed="rId9"/>
                <a:stretch>
                  <a:fillRect l="-1386" t="-4444" r="-396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CD572C-2423-4628-8806-7686ED7555CB}"/>
                  </a:ext>
                </a:extLst>
              </p:cNvPr>
              <p:cNvSpPr txBox="1"/>
              <p:nvPr/>
            </p:nvSpPr>
            <p:spPr>
              <a:xfrm>
                <a:off x="529036" y="3394645"/>
                <a:ext cx="5757217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CD572C-2423-4628-8806-7686ED75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3394645"/>
                <a:ext cx="5757217" cy="5713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/>
              <p:nvPr/>
            </p:nvSpPr>
            <p:spPr>
              <a:xfrm>
                <a:off x="529036" y="4217932"/>
                <a:ext cx="2693430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4217932"/>
                <a:ext cx="2693430" cy="5713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77FC9372-D5DD-4115-CE9E-458E469CAD88}"/>
              </a:ext>
            </a:extLst>
          </p:cNvPr>
          <p:cNvSpPr/>
          <p:nvPr/>
        </p:nvSpPr>
        <p:spPr>
          <a:xfrm>
            <a:off x="529036" y="3325091"/>
            <a:ext cx="574291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1DFBE65-F0E3-70EF-33BF-94258C2EAE2F}"/>
              </a:ext>
            </a:extLst>
          </p:cNvPr>
          <p:cNvSpPr/>
          <p:nvPr/>
        </p:nvSpPr>
        <p:spPr>
          <a:xfrm>
            <a:off x="4336102" y="3325091"/>
            <a:ext cx="1950152" cy="78804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9696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/>
              <p:nvPr/>
            </p:nvSpPr>
            <p:spPr>
              <a:xfrm>
                <a:off x="697710" y="1679254"/>
                <a:ext cx="2693430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0" y="1679254"/>
                <a:ext cx="2693430" cy="5713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7361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/>
              <p:nvPr/>
            </p:nvSpPr>
            <p:spPr>
              <a:xfrm>
                <a:off x="697710" y="1679254"/>
                <a:ext cx="2693430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0" y="1679254"/>
                <a:ext cx="2693430" cy="5713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B03B24-F4DD-4BD6-A723-2D3F73ACFC6D}"/>
                  </a:ext>
                </a:extLst>
              </p:cNvPr>
              <p:cNvSpPr txBox="1"/>
              <p:nvPr/>
            </p:nvSpPr>
            <p:spPr>
              <a:xfrm>
                <a:off x="529036" y="2480721"/>
                <a:ext cx="304141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B03B24-F4DD-4BD6-A723-2D3F73ACF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2480721"/>
                <a:ext cx="3041410" cy="818366"/>
              </a:xfrm>
              <a:prstGeom prst="rect">
                <a:avLst/>
              </a:prstGeom>
              <a:blipFill>
                <a:blip r:embed="rId9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12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Sign-determined matrix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CDF6BE-A140-4357-8093-40D1990994D2}"/>
              </a:ext>
            </a:extLst>
          </p:cNvPr>
          <p:cNvSpPr txBox="1">
            <a:spLocks/>
          </p:cNvSpPr>
          <p:nvPr/>
        </p:nvSpPr>
        <p:spPr>
          <a:xfrm>
            <a:off x="529036" y="741315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Positive definite matrix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/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noFill/>
              <a:ln w="1905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</a:t>
                </a:r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satisfied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ru-RU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: скругленные углы 3">
                <a:extLst>
                  <a:ext uri="{FF2B5EF4-FFF2-40B4-BE49-F238E27FC236}">
                    <a16:creationId xmlns:a16="http://schemas.microsoft.com/office/drawing/2014/main" id="{59D3955B-A02A-4537-807D-4BA370683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27" y="1351720"/>
                <a:ext cx="4925746" cy="9077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E0A9B0A-20B0-44D8-A28A-601006FF5C17}"/>
              </a:ext>
            </a:extLst>
          </p:cNvPr>
          <p:cNvSpPr txBox="1">
            <a:spLocks/>
          </p:cNvSpPr>
          <p:nvPr/>
        </p:nvSpPr>
        <p:spPr>
          <a:xfrm>
            <a:off x="529036" y="2439073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Example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/>
              <p:nvPr/>
            </p:nvSpPr>
            <p:spPr>
              <a:xfrm>
                <a:off x="2033557" y="2957932"/>
                <a:ext cx="4206023" cy="4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81FE90-36B2-424A-8862-E499E6C7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57" y="2957932"/>
                <a:ext cx="4206023" cy="463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2F3CF2-36D5-428E-9496-EB4DE00B13C4}"/>
                  </a:ext>
                </a:extLst>
              </p:cNvPr>
              <p:cNvSpPr txBox="1"/>
              <p:nvPr/>
            </p:nvSpPr>
            <p:spPr>
              <a:xfrm>
                <a:off x="3809458" y="3701703"/>
                <a:ext cx="2781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2F3CF2-36D5-428E-9496-EB4DE00B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58" y="3701703"/>
                <a:ext cx="2781466" cy="276999"/>
              </a:xfrm>
              <a:prstGeom prst="rect">
                <a:avLst/>
              </a:prstGeom>
              <a:blipFill>
                <a:blip r:embed="rId6"/>
                <a:stretch>
                  <a:fillRect l="-1754" t="-4348" r="-439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Левая фигурная скобка 1">
            <a:extLst>
              <a:ext uri="{FF2B5EF4-FFF2-40B4-BE49-F238E27FC236}">
                <a16:creationId xmlns:a16="http://schemas.microsoft.com/office/drawing/2014/main" id="{D9934B4D-79B4-4FD6-BDD5-CA17FCA6570A}"/>
              </a:ext>
            </a:extLst>
          </p:cNvPr>
          <p:cNvSpPr/>
          <p:nvPr/>
        </p:nvSpPr>
        <p:spPr>
          <a:xfrm rot="5400000">
            <a:off x="4200285" y="3099715"/>
            <a:ext cx="207600" cy="989253"/>
          </a:xfrm>
          <a:prstGeom prst="leftBrace">
            <a:avLst>
              <a:gd name="adj1" fmla="val 8333"/>
              <a:gd name="adj2" fmla="val 316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A31E4188-73F6-43E7-87E5-B61EA16CA07D}"/>
              </a:ext>
            </a:extLst>
          </p:cNvPr>
          <p:cNvSpPr/>
          <p:nvPr/>
        </p:nvSpPr>
        <p:spPr>
          <a:xfrm rot="5400000">
            <a:off x="5992497" y="3099716"/>
            <a:ext cx="207600" cy="989253"/>
          </a:xfrm>
          <a:prstGeom prst="leftBrace">
            <a:avLst>
              <a:gd name="adj1" fmla="val 8333"/>
              <a:gd name="adj2" fmla="val 774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9932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/>
              <p:nvPr/>
            </p:nvSpPr>
            <p:spPr>
              <a:xfrm>
                <a:off x="697710" y="1679254"/>
                <a:ext cx="2693430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0" y="1679254"/>
                <a:ext cx="2693430" cy="5713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B03B24-F4DD-4BD6-A723-2D3F73ACFC6D}"/>
                  </a:ext>
                </a:extLst>
              </p:cNvPr>
              <p:cNvSpPr txBox="1"/>
              <p:nvPr/>
            </p:nvSpPr>
            <p:spPr>
              <a:xfrm>
                <a:off x="529036" y="2480721"/>
                <a:ext cx="304141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B03B24-F4DD-4BD6-A723-2D3F73ACF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2480721"/>
                <a:ext cx="3041410" cy="818366"/>
              </a:xfrm>
              <a:prstGeom prst="rect">
                <a:avLst/>
              </a:prstGeom>
              <a:blipFill>
                <a:blip r:embed="rId9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E3A54-F8EA-4F2C-AE5A-C9CC51E295CB}"/>
                  </a:ext>
                </a:extLst>
              </p:cNvPr>
              <p:cNvSpPr txBox="1"/>
              <p:nvPr/>
            </p:nvSpPr>
            <p:spPr>
              <a:xfrm>
                <a:off x="697710" y="3529244"/>
                <a:ext cx="255749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E3A54-F8EA-4F2C-AE5A-C9CC51E29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0" y="3529244"/>
                <a:ext cx="2557495" cy="818366"/>
              </a:xfrm>
              <a:prstGeom prst="rect">
                <a:avLst/>
              </a:prstGeom>
              <a:blipFill>
                <a:blip r:embed="rId10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007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9D69E55-AA8E-46F4-9301-657DA5E63E20}"/>
              </a:ext>
            </a:extLst>
          </p:cNvPr>
          <p:cNvSpPr/>
          <p:nvPr/>
        </p:nvSpPr>
        <p:spPr>
          <a:xfrm>
            <a:off x="5267246" y="578468"/>
            <a:ext cx="3755842" cy="1242773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"/>
                  <a:lumOff val="9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stability criterion in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709011"/>
                <a:ext cx="809068" cy="276999"/>
              </a:xfrm>
              <a:prstGeom prst="rect">
                <a:avLst/>
              </a:prstGeom>
              <a:blipFill>
                <a:blip r:embed="rId3"/>
                <a:stretch>
                  <a:fillRect l="-3759" t="-2174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59" y="654816"/>
                <a:ext cx="1577340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/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D11DDA-4D3C-4A75-B723-1168CC9BC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81" y="1295487"/>
                <a:ext cx="2187330" cy="276999"/>
              </a:xfrm>
              <a:prstGeom prst="rect">
                <a:avLst/>
              </a:prstGeom>
              <a:blipFill>
                <a:blip r:embed="rId5"/>
                <a:stretch>
                  <a:fillRect l="-1950" t="-4444" r="-2228" b="-3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816D33C-00D9-44ED-AEA0-2F6635CABBCA}"/>
              </a:ext>
            </a:extLst>
          </p:cNvPr>
          <p:cNvSpPr txBox="1">
            <a:spLocks/>
          </p:cNvSpPr>
          <p:nvPr/>
        </p:nvSpPr>
        <p:spPr>
          <a:xfrm>
            <a:off x="529036" y="578468"/>
            <a:ext cx="8128964" cy="4307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Proof</a:t>
            </a:r>
            <a:endParaRPr lang="ru-R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17B07-94DE-4CB7-AFC7-8DA76A317886}"/>
              </a:ext>
            </a:extLst>
          </p:cNvPr>
          <p:cNvSpPr txBox="1"/>
          <p:nvPr/>
        </p:nvSpPr>
        <p:spPr>
          <a:xfrm>
            <a:off x="5507186" y="1249320"/>
            <a:ext cx="76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LMI: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889A4D-E240-435D-B6EA-F32D2DE01716}"/>
              </a:ext>
            </a:extLst>
          </p:cNvPr>
          <p:cNvSpPr txBox="1"/>
          <p:nvPr/>
        </p:nvSpPr>
        <p:spPr>
          <a:xfrm>
            <a:off x="5510490" y="639913"/>
            <a:ext cx="100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System: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/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2973B5-F8FA-4B02-947D-87AAC11C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225" y="1172098"/>
                <a:ext cx="1812419" cy="276999"/>
              </a:xfrm>
              <a:prstGeom prst="rect">
                <a:avLst/>
              </a:prstGeom>
              <a:blipFill>
                <a:blip r:embed="rId7"/>
                <a:stretch>
                  <a:fillRect l="-2694" t="-4348" b="-10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/>
              <p:nvPr/>
            </p:nvSpPr>
            <p:spPr>
              <a:xfrm>
                <a:off x="697710" y="1679254"/>
                <a:ext cx="2693430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4F7B74-6539-4091-B5FA-6CFC4271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0" y="1679254"/>
                <a:ext cx="2693430" cy="5713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B03B24-F4DD-4BD6-A723-2D3F73ACFC6D}"/>
                  </a:ext>
                </a:extLst>
              </p:cNvPr>
              <p:cNvSpPr txBox="1"/>
              <p:nvPr/>
            </p:nvSpPr>
            <p:spPr>
              <a:xfrm>
                <a:off x="529036" y="2480721"/>
                <a:ext cx="304141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B03B24-F4DD-4BD6-A723-2D3F73ACF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36" y="2480721"/>
                <a:ext cx="3041410" cy="818366"/>
              </a:xfrm>
              <a:prstGeom prst="rect">
                <a:avLst/>
              </a:prstGeom>
              <a:blipFill>
                <a:blip r:embed="rId9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E3A54-F8EA-4F2C-AE5A-C9CC51E295CB}"/>
                  </a:ext>
                </a:extLst>
              </p:cNvPr>
              <p:cNvSpPr txBox="1"/>
              <p:nvPr/>
            </p:nvSpPr>
            <p:spPr>
              <a:xfrm>
                <a:off x="697710" y="3529244"/>
                <a:ext cx="255749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0E3A54-F8EA-4F2C-AE5A-C9CC51E29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0" y="3529244"/>
                <a:ext cx="2557495" cy="818366"/>
              </a:xfrm>
              <a:prstGeom prst="rect">
                <a:avLst/>
              </a:prstGeom>
              <a:blipFill>
                <a:blip r:embed="rId10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A0593202-2441-4FB5-8E08-A21162D5BCEB}"/>
                  </a:ext>
                </a:extLst>
              </p:cNvPr>
              <p:cNvSpPr/>
              <p:nvPr/>
            </p:nvSpPr>
            <p:spPr>
              <a:xfrm>
                <a:off x="5267246" y="3317040"/>
                <a:ext cx="3755842" cy="1242773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6000"/>
                      <a:lumOff val="94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A0593202-2441-4FB5-8E08-A21162D5B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246" y="3317040"/>
                <a:ext cx="3755842" cy="124277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Стрелка: влево-вправо 2">
            <a:extLst>
              <a:ext uri="{FF2B5EF4-FFF2-40B4-BE49-F238E27FC236}">
                <a16:creationId xmlns:a16="http://schemas.microsoft.com/office/drawing/2014/main" id="{AB5651D2-3E73-4878-B2D8-E8CC6BA4DCAC}"/>
              </a:ext>
            </a:extLst>
          </p:cNvPr>
          <p:cNvSpPr/>
          <p:nvPr/>
        </p:nvSpPr>
        <p:spPr>
          <a:xfrm>
            <a:off x="3391140" y="3816153"/>
            <a:ext cx="1776427" cy="24454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1136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нженер программирует робота в помещении по исследованию робототехники">
            <a:extLst>
              <a:ext uri="{FF2B5EF4-FFF2-40B4-BE49-F238E27FC236}">
                <a16:creationId xmlns:a16="http://schemas.microsoft.com/office/drawing/2014/main" id="{F5C9DB96-6539-A1F6-2727-3C97BC70F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1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7CDB05-B849-4A87-8295-DA0397F1474E}"/>
              </a:ext>
            </a:extLst>
          </p:cNvPr>
          <p:cNvSpPr txBox="1">
            <a:spLocks/>
          </p:cNvSpPr>
          <p:nvPr/>
        </p:nvSpPr>
        <p:spPr>
          <a:xfrm>
            <a:off x="529035" y="741315"/>
            <a:ext cx="5267203" cy="14653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Synthesis of the regulator using LMI</a:t>
            </a:r>
            <a:endParaRPr lang="ru-RU" sz="3200" b="1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292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803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7918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C0F190-1F8F-74CF-D5B5-2D1DB59CC9F0}"/>
                  </a:ext>
                </a:extLst>
              </p:cNvPr>
              <p:cNvSpPr txBox="1"/>
              <p:nvPr/>
            </p:nvSpPr>
            <p:spPr>
              <a:xfrm>
                <a:off x="588936" y="2104783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Which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should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we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choose</a:t>
                </a:r>
                <a:r>
                  <a:rPr lang="ru-RU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C0F190-1F8F-74CF-D5B5-2D1DB59C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36" y="2104783"/>
                <a:ext cx="4572000" cy="369332"/>
              </a:xfrm>
              <a:prstGeom prst="rect">
                <a:avLst/>
              </a:prstGeom>
              <a:blipFill>
                <a:blip r:embed="rId7"/>
                <a:stretch>
                  <a:fillRect l="-1200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1129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8A3AFC-35AD-6F99-4C7E-3D89E9FC40EC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769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89A2ED-FD03-4174-8FF7-4118CCC9CE89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4813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89A2ED-FD03-4174-8FF7-4118CCC9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481303" cy="276999"/>
              </a:xfrm>
              <a:prstGeom prst="rect">
                <a:avLst/>
              </a:prstGeom>
              <a:blipFill>
                <a:blip r:embed="rId7"/>
                <a:stretch>
                  <a:fillRect l="-2058" t="-2174" r="-2881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6C26329-F87C-DD20-710D-6B6FCCF5A738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456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89A2ED-FD03-4174-8FF7-4118CCC9CE89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89A2ED-FD03-4174-8FF7-4118CCC9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7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057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F8634E7-D932-4761-B360-BA194B9612A4}"/>
              </a:ext>
            </a:extLst>
          </p:cNvPr>
          <p:cNvSpPr txBox="1">
            <a:spLocks/>
          </p:cNvSpPr>
          <p:nvPr/>
        </p:nvSpPr>
        <p:spPr>
          <a:xfrm>
            <a:off x="529035" y="16628"/>
            <a:ext cx="7143611" cy="35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 of the regulator using LMI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2A5B73-DDF1-4049-87BD-E040697BAD9A}"/>
              </a:ext>
            </a:extLst>
          </p:cNvPr>
          <p:cNvCxnSpPr>
            <a:cxnSpLocks/>
          </p:cNvCxnSpPr>
          <p:nvPr/>
        </p:nvCxnSpPr>
        <p:spPr>
          <a:xfrm>
            <a:off x="232756" y="368984"/>
            <a:ext cx="86751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/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5F199C-0B1D-46F6-93BA-99682BE7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950168"/>
                <a:ext cx="1327864" cy="276999"/>
              </a:xfrm>
              <a:prstGeom prst="rect">
                <a:avLst/>
              </a:prstGeom>
              <a:blipFill>
                <a:blip r:embed="rId3"/>
                <a:stretch>
                  <a:fillRect l="-2294" t="-4444" r="-3211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/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AD7370-8049-462A-ACAB-007B9C56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847511"/>
                <a:ext cx="20736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2F81D2-C2DE-4085-A72A-DFED7636F4E0}"/>
              </a:ext>
            </a:extLst>
          </p:cNvPr>
          <p:cNvSpPr txBox="1"/>
          <p:nvPr/>
        </p:nvSpPr>
        <p:spPr>
          <a:xfrm>
            <a:off x="588936" y="5243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system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52706-330D-4F91-951C-7F67DB048F1E}"/>
              </a:ext>
            </a:extLst>
          </p:cNvPr>
          <p:cNvSpPr txBox="1"/>
          <p:nvPr/>
        </p:nvSpPr>
        <p:spPr>
          <a:xfrm>
            <a:off x="588936" y="1316112"/>
            <a:ext cx="580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Let's choose linear regulator</a:t>
            </a:r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/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1D7D8-48CE-465A-89A2-50837AFE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1792227"/>
                <a:ext cx="785471" cy="276999"/>
              </a:xfrm>
              <a:prstGeom prst="rect">
                <a:avLst/>
              </a:prstGeom>
              <a:blipFill>
                <a:blip r:embed="rId5"/>
                <a:stretch>
                  <a:fillRect l="-3876" r="-5426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/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5E8E6-BE2F-49EB-9001-79BC4AA22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53" y="1746060"/>
                <a:ext cx="2073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89A2ED-FD03-4174-8FF7-4118CCC9CE89}"/>
                  </a:ext>
                </a:extLst>
              </p:cNvPr>
              <p:cNvSpPr txBox="1"/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89A2ED-FD03-4174-8FF7-4118CCC9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15" y="2513699"/>
                <a:ext cx="1551707" cy="276999"/>
              </a:xfrm>
              <a:prstGeom prst="rect">
                <a:avLst/>
              </a:prstGeom>
              <a:blipFill>
                <a:blip r:embed="rId7"/>
                <a:stretch>
                  <a:fillRect l="-1969" t="-2174" r="-1969" b="-6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8C0F190-1F8F-74CF-D5B5-2D1DB59CC9F0}"/>
              </a:ext>
            </a:extLst>
          </p:cNvPr>
          <p:cNvSpPr txBox="1"/>
          <p:nvPr/>
        </p:nvSpPr>
        <p:spPr>
          <a:xfrm>
            <a:off x="588936" y="21047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Imagine a closed-loop system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61B7D7-FC01-562A-DF45-07C0147E99DA}"/>
              </a:ext>
            </a:extLst>
          </p:cNvPr>
          <p:cNvSpPr txBox="1"/>
          <p:nvPr/>
        </p:nvSpPr>
        <p:spPr>
          <a:xfrm>
            <a:off x="588936" y="2729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71463" algn="l"/>
              </a:tabLs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II.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	Write down the Lyapunov equation.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1748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8795</TotalTime>
  <Words>5918</Words>
  <Application>Microsoft Office PowerPoint</Application>
  <PresentationFormat>Экран (16:9)</PresentationFormat>
  <Paragraphs>1249</Paragraphs>
  <Slides>125</Slides>
  <Notes>124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125</vt:i4>
      </vt:variant>
    </vt:vector>
  </HeadingPairs>
  <TitlesOfParts>
    <vt:vector size="132" baseType="lpstr">
      <vt:lpstr>Arial</vt:lpstr>
      <vt:lpstr>Calibri</vt:lpstr>
      <vt:lpstr>Cambria Math</vt:lpstr>
      <vt:lpstr>Times New Roman</vt:lpstr>
      <vt:lpstr>Univers Condensed</vt:lpstr>
      <vt:lpstr>Cover</vt:lpstr>
      <vt:lpstr>1_Cover</vt:lpstr>
      <vt:lpstr>LMIs in control theory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Зименко Константин Александрович</cp:lastModifiedBy>
  <cp:revision>174</cp:revision>
  <dcterms:created xsi:type="dcterms:W3CDTF">2014-06-27T12:30:22Z</dcterms:created>
  <dcterms:modified xsi:type="dcterms:W3CDTF">2023-03-16T12:25:47Z</dcterms:modified>
</cp:coreProperties>
</file>